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4.xml" ContentType="application/vnd.openxmlformats-officedocument.presentationml.notesSlide+xml"/>
  <Override PartName="/ppt/tags/tag7.xml" ContentType="application/vnd.openxmlformats-officedocument.presentationml.tags+xml"/>
  <Override PartName="/ppt/notesSlides/notesSlide5.xml" ContentType="application/vnd.openxmlformats-officedocument.presentationml.notesSlide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9.xml" ContentType="application/vnd.openxmlformats-officedocument.presentationml.notesSlide+xml"/>
  <Override PartName="/ppt/tags/tag13.xml" ContentType="application/vnd.openxmlformats-officedocument.presentationml.tags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notesSlides/notesSlide11.xml" ContentType="application/vnd.openxmlformats-officedocument.presentationml.notesSlide+xml"/>
  <Override PartName="/ppt/tags/tag15.xml" ContentType="application/vnd.openxmlformats-officedocument.presentationml.tags+xml"/>
  <Override PartName="/ppt/notesSlides/notesSlide12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3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4.xml" ContentType="application/vnd.openxmlformats-officedocument.presentationml.notesSlide+xml"/>
  <Override PartName="/ppt/tags/tag21.xml" ContentType="application/vnd.openxmlformats-officedocument.presentationml.tags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notesSlides/notesSlide16.xml" ContentType="application/vnd.openxmlformats-officedocument.presentationml.notesSlide+xml"/>
  <Override PartName="/ppt/tags/tag23.xml" ContentType="application/vnd.openxmlformats-officedocument.presentationml.tags+xml"/>
  <Override PartName="/ppt/notesSlides/notesSlide17.xml" ContentType="application/vnd.openxmlformats-officedocument.presentationml.notesSlide+xml"/>
  <Override PartName="/ppt/tags/tag24.xml" ContentType="application/vnd.openxmlformats-officedocument.presentationml.tags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20.xml" ContentType="application/vnd.openxmlformats-officedocument.presentationml.notesSlide+xml"/>
  <Override PartName="/ppt/tags/tag28.xml" ContentType="application/vnd.openxmlformats-officedocument.presentationml.tags+xml"/>
  <Override PartName="/ppt/notesSlides/notesSlide21.xml" ContentType="application/vnd.openxmlformats-officedocument.presentationml.notesSlide+xml"/>
  <Override PartName="/ppt/tags/tag29.xml" ContentType="application/vnd.openxmlformats-officedocument.presentationml.tags+xml"/>
  <Override PartName="/ppt/notesSlides/notesSlide22.xml" ContentType="application/vnd.openxmlformats-officedocument.presentationml.notesSlide+xml"/>
  <Override PartName="/ppt/tags/tag30.xml" ContentType="application/vnd.openxmlformats-officedocument.presentationml.tags+xml"/>
  <Override PartName="/ppt/notesSlides/notesSlide23.xml" ContentType="application/vnd.openxmlformats-officedocument.presentationml.notesSlide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24.xml" ContentType="application/vnd.openxmlformats-officedocument.presentationml.notesSlide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5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26.xml" ContentType="application/vnd.openxmlformats-officedocument.presentationml.notesSlide+xml"/>
  <Override PartName="/ppt/tags/tag37.xml" ContentType="application/vnd.openxmlformats-officedocument.presentationml.tags+xml"/>
  <Override PartName="/ppt/notesSlides/notesSlide27.xml" ContentType="application/vnd.openxmlformats-officedocument.presentationml.notesSlide+xml"/>
  <Override PartName="/ppt/tags/tag38.xml" ContentType="application/vnd.openxmlformats-officedocument.presentationml.tags+xml"/>
  <Override PartName="/ppt/notesSlides/notesSlide28.xml" ContentType="application/vnd.openxmlformats-officedocument.presentationml.notesSlide+xml"/>
  <Override PartName="/ppt/tags/tag39.xml" ContentType="application/vnd.openxmlformats-officedocument.presentationml.tags+xml"/>
  <Override PartName="/ppt/notesSlides/notesSlide29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0.xml" ContentType="application/vnd.openxmlformats-officedocument.presentationml.notesSlide+xml"/>
  <Override PartName="/ppt/tags/tag42.xml" ContentType="application/vnd.openxmlformats-officedocument.presentationml.tags+xml"/>
  <Override PartName="/ppt/notesSlides/notesSlide31.xml" ContentType="application/vnd.openxmlformats-officedocument.presentationml.notesSlide+xml"/>
  <Override PartName="/ppt/tags/tag43.xml" ContentType="application/vnd.openxmlformats-officedocument.presentationml.tags+xml"/>
  <Override PartName="/ppt/notesSlides/notesSlide32.xml" ContentType="application/vnd.openxmlformats-officedocument.presentationml.notesSlide+xml"/>
  <Override PartName="/ppt/tags/tag44.xml" ContentType="application/vnd.openxmlformats-officedocument.presentationml.tags+xml"/>
  <Override PartName="/ppt/notesSlides/notesSlide33.xml" ContentType="application/vnd.openxmlformats-officedocument.presentationml.notesSlide+xml"/>
  <Override PartName="/ppt/tags/tag45.xml" ContentType="application/vnd.openxmlformats-officedocument.presentationml.tags+xml"/>
  <Override PartName="/ppt/notesSlides/notesSlide34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35.xml" ContentType="application/vnd.openxmlformats-officedocument.presentationml.notesSlide+xml"/>
  <Override PartName="/ppt/tags/tag48.xml" ContentType="application/vnd.openxmlformats-officedocument.presentationml.tags+xml"/>
  <Override PartName="/ppt/notesSlides/notesSlide36.xml" ContentType="application/vnd.openxmlformats-officedocument.presentationml.notesSlide+xml"/>
  <Override PartName="/ppt/tags/tag49.xml" ContentType="application/vnd.openxmlformats-officedocument.presentationml.tags+xml"/>
  <Override PartName="/ppt/notesSlides/notesSlide37.xml" ContentType="application/vnd.openxmlformats-officedocument.presentationml.notesSlide+xml"/>
  <Override PartName="/ppt/tags/tag50.xml" ContentType="application/vnd.openxmlformats-officedocument.presentationml.tags+xml"/>
  <Override PartName="/ppt/notesSlides/notesSlide38.xml" ContentType="application/vnd.openxmlformats-officedocument.presentationml.notesSlide+xml"/>
  <Override PartName="/ppt/tags/tag51.xml" ContentType="application/vnd.openxmlformats-officedocument.presentationml.tags+xml"/>
  <Override PartName="/ppt/notesSlides/notesSlide39.xml" ContentType="application/vnd.openxmlformats-officedocument.presentationml.notesSlide+xml"/>
  <Override PartName="/ppt/tags/tag52.xml" ContentType="application/vnd.openxmlformats-officedocument.presentationml.tags+xml"/>
  <Override PartName="/ppt/notesSlides/notesSlide40.xml" ContentType="application/vnd.openxmlformats-officedocument.presentationml.notesSlide+xml"/>
  <Override PartName="/ppt/tags/tag53.xml" ContentType="application/vnd.openxmlformats-officedocument.presentationml.tags+xml"/>
  <Override PartName="/ppt/notesSlides/notesSlide41.xml" ContentType="application/vnd.openxmlformats-officedocument.presentationml.notesSlide+xml"/>
  <Override PartName="/ppt/tags/tag54.xml" ContentType="application/vnd.openxmlformats-officedocument.presentationml.tags+xml"/>
  <Override PartName="/ppt/notesSlides/notesSlide42.xml" ContentType="application/vnd.openxmlformats-officedocument.presentationml.notesSlide+xml"/>
  <Override PartName="/ppt/tags/tag55.xml" ContentType="application/vnd.openxmlformats-officedocument.presentationml.tags+xml"/>
  <Override PartName="/ppt/notesSlides/notesSlide43.xml" ContentType="application/vnd.openxmlformats-officedocument.presentationml.notesSlide+xml"/>
  <Override PartName="/ppt/tags/tag56.xml" ContentType="application/vnd.openxmlformats-officedocument.presentationml.tags+xml"/>
  <Override PartName="/ppt/notesSlides/notesSlide44.xml" ContentType="application/vnd.openxmlformats-officedocument.presentationml.notesSlide+xml"/>
  <Override PartName="/ppt/tags/tag57.xml" ContentType="application/vnd.openxmlformats-officedocument.presentationml.tags+xml"/>
  <Override PartName="/ppt/notesSlides/notesSlide45.xml" ContentType="application/vnd.openxmlformats-officedocument.presentationml.notesSlide+xml"/>
  <Override PartName="/ppt/tags/tag58.xml" ContentType="application/vnd.openxmlformats-officedocument.presentationml.tags+xml"/>
  <Override PartName="/ppt/notesSlides/notesSlide46.xml" ContentType="application/vnd.openxmlformats-officedocument.presentationml.notesSlide+xml"/>
  <Override PartName="/ppt/tags/tag59.xml" ContentType="application/vnd.openxmlformats-officedocument.presentationml.tags+xml"/>
  <Override PartName="/ppt/notesSlides/notesSlide47.xml" ContentType="application/vnd.openxmlformats-officedocument.presentationml.notesSlide+xml"/>
  <Override PartName="/ppt/tags/tag60.xml" ContentType="application/vnd.openxmlformats-officedocument.presentationml.tags+xml"/>
  <Override PartName="/ppt/notesSlides/notesSlide48.xml" ContentType="application/vnd.openxmlformats-officedocument.presentationml.notesSlide+xml"/>
  <Override PartName="/ppt/tags/tag61.xml" ContentType="application/vnd.openxmlformats-officedocument.presentationml.tags+xml"/>
  <Override PartName="/ppt/notesSlides/notesSlide49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50.xml" ContentType="application/vnd.openxmlformats-officedocument.presentationml.notesSlide+xml"/>
  <Override PartName="/ppt/tags/tag64.xml" ContentType="application/vnd.openxmlformats-officedocument.presentationml.tags+xml"/>
  <Override PartName="/ppt/notesSlides/notesSlide51.xml" ContentType="application/vnd.openxmlformats-officedocument.presentationml.notesSlide+xml"/>
  <Override PartName="/ppt/tags/tag65.xml" ContentType="application/vnd.openxmlformats-officedocument.presentationml.tags+xml"/>
  <Override PartName="/ppt/notesSlides/notesSlide52.xml" ContentType="application/vnd.openxmlformats-officedocument.presentationml.notesSlide+xml"/>
  <Override PartName="/ppt/tags/tag66.xml" ContentType="application/vnd.openxmlformats-officedocument.presentationml.tags+xml"/>
  <Override PartName="/ppt/notesSlides/notesSlide53.xml" ContentType="application/vnd.openxmlformats-officedocument.presentationml.notesSlide+xml"/>
  <Override PartName="/ppt/tags/tag67.xml" ContentType="application/vnd.openxmlformats-officedocument.presentationml.tags+xml"/>
  <Override PartName="/ppt/notesSlides/notesSlide54.xml" ContentType="application/vnd.openxmlformats-officedocument.presentationml.notesSlide+xml"/>
  <Override PartName="/ppt/tags/tag68.xml" ContentType="application/vnd.openxmlformats-officedocument.presentationml.tags+xml"/>
  <Override PartName="/ppt/notesSlides/notesSlide55.xml" ContentType="application/vnd.openxmlformats-officedocument.presentationml.notesSlide+xml"/>
  <Override PartName="/ppt/tags/tag69.xml" ContentType="application/vnd.openxmlformats-officedocument.presentationml.tags+xml"/>
  <Override PartName="/ppt/notesSlides/notesSlide56.xml" ContentType="application/vnd.openxmlformats-officedocument.presentationml.notesSlide+xml"/>
  <Override PartName="/ppt/tags/tag70.xml" ContentType="application/vnd.openxmlformats-officedocument.presentationml.tags+xml"/>
  <Override PartName="/ppt/notesSlides/notesSlide57.xml" ContentType="application/vnd.openxmlformats-officedocument.presentationml.notesSlide+xml"/>
  <Override PartName="/ppt/tags/tag71.xml" ContentType="application/vnd.openxmlformats-officedocument.presentationml.tags+xml"/>
  <Override PartName="/ppt/notesSlides/notesSlide58.xml" ContentType="application/vnd.openxmlformats-officedocument.presentationml.notesSlide+xml"/>
  <Override PartName="/ppt/tags/tag72.xml" ContentType="application/vnd.openxmlformats-officedocument.presentationml.tags+xml"/>
  <Override PartName="/ppt/notesSlides/notesSlide59.xml" ContentType="application/vnd.openxmlformats-officedocument.presentationml.notesSlide+xml"/>
  <Override PartName="/ppt/tags/tag73.xml" ContentType="application/vnd.openxmlformats-officedocument.presentationml.tags+xml"/>
  <Override PartName="/ppt/notesSlides/notesSlide60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notesSlides/notesSlide61.xml" ContentType="application/vnd.openxmlformats-officedocument.presentationml.notesSlide+xml"/>
  <Override PartName="/ppt/tags/tag76.xml" ContentType="application/vnd.openxmlformats-officedocument.presentationml.tags+xml"/>
  <Override PartName="/ppt/notesSlides/notesSlide62.xml" ContentType="application/vnd.openxmlformats-officedocument.presentationml.notesSlide+xml"/>
  <Override PartName="/ppt/tags/tag77.xml" ContentType="application/vnd.openxmlformats-officedocument.presentationml.tags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8"/>
  </p:notesMasterIdLst>
  <p:sldIdLst>
    <p:sldId id="292" r:id="rId2"/>
    <p:sldId id="290" r:id="rId3"/>
    <p:sldId id="293" r:id="rId4"/>
    <p:sldId id="381" r:id="rId5"/>
    <p:sldId id="262" r:id="rId6"/>
    <p:sldId id="294" r:id="rId7"/>
    <p:sldId id="383" r:id="rId8"/>
    <p:sldId id="295" r:id="rId9"/>
    <p:sldId id="351" r:id="rId10"/>
    <p:sldId id="297" r:id="rId11"/>
    <p:sldId id="298" r:id="rId12"/>
    <p:sldId id="299" r:id="rId13"/>
    <p:sldId id="300" r:id="rId14"/>
    <p:sldId id="339" r:id="rId15"/>
    <p:sldId id="301" r:id="rId16"/>
    <p:sldId id="302" r:id="rId17"/>
    <p:sldId id="306" r:id="rId18"/>
    <p:sldId id="303" r:id="rId19"/>
    <p:sldId id="354" r:id="rId20"/>
    <p:sldId id="307" r:id="rId21"/>
    <p:sldId id="308" r:id="rId22"/>
    <p:sldId id="309" r:id="rId23"/>
    <p:sldId id="310" r:id="rId24"/>
    <p:sldId id="379" r:id="rId25"/>
    <p:sldId id="359" r:id="rId26"/>
    <p:sldId id="350" r:id="rId27"/>
    <p:sldId id="353" r:id="rId28"/>
    <p:sldId id="349" r:id="rId29"/>
    <p:sldId id="348" r:id="rId30"/>
    <p:sldId id="380" r:id="rId31"/>
    <p:sldId id="304" r:id="rId32"/>
    <p:sldId id="384" r:id="rId33"/>
    <p:sldId id="311" r:id="rId34"/>
    <p:sldId id="312" r:id="rId35"/>
    <p:sldId id="313" r:id="rId36"/>
    <p:sldId id="317" r:id="rId37"/>
    <p:sldId id="318" r:id="rId38"/>
    <p:sldId id="316" r:id="rId39"/>
    <p:sldId id="314" r:id="rId40"/>
    <p:sldId id="315" r:id="rId41"/>
    <p:sldId id="360" r:id="rId42"/>
    <p:sldId id="366" r:id="rId43"/>
    <p:sldId id="386" r:id="rId44"/>
    <p:sldId id="385" r:id="rId45"/>
    <p:sldId id="387" r:id="rId46"/>
    <p:sldId id="388" r:id="rId47"/>
    <p:sldId id="389" r:id="rId48"/>
    <p:sldId id="263" r:id="rId49"/>
    <p:sldId id="280" r:id="rId50"/>
    <p:sldId id="361" r:id="rId51"/>
    <p:sldId id="373" r:id="rId52"/>
    <p:sldId id="321" r:id="rId53"/>
    <p:sldId id="329" r:id="rId54"/>
    <p:sldId id="327" r:id="rId55"/>
    <p:sldId id="362" r:id="rId56"/>
    <p:sldId id="322" r:id="rId57"/>
    <p:sldId id="328" r:id="rId58"/>
    <p:sldId id="331" r:id="rId59"/>
    <p:sldId id="341" r:id="rId60"/>
    <p:sldId id="323" r:id="rId61"/>
    <p:sldId id="340" r:id="rId62"/>
    <p:sldId id="324" r:id="rId63"/>
    <p:sldId id="330" r:id="rId64"/>
    <p:sldId id="356" r:id="rId65"/>
    <p:sldId id="326" r:id="rId66"/>
    <p:sldId id="333" r:id="rId67"/>
    <p:sldId id="334" r:id="rId68"/>
    <p:sldId id="335" r:id="rId69"/>
    <p:sldId id="374" r:id="rId70"/>
    <p:sldId id="375" r:id="rId71"/>
    <p:sldId id="278" r:id="rId72"/>
    <p:sldId id="281" r:id="rId73"/>
    <p:sldId id="336" r:id="rId74"/>
    <p:sldId id="357" r:id="rId75"/>
    <p:sldId id="358" r:id="rId76"/>
    <p:sldId id="337" r:id="rId77"/>
    <p:sldId id="342" r:id="rId78"/>
    <p:sldId id="343" r:id="rId79"/>
    <p:sldId id="344" r:id="rId80"/>
    <p:sldId id="345" r:id="rId81"/>
    <p:sldId id="346" r:id="rId82"/>
    <p:sldId id="347" r:id="rId83"/>
    <p:sldId id="264" r:id="rId84"/>
    <p:sldId id="363" r:id="rId85"/>
    <p:sldId id="372" r:id="rId86"/>
    <p:sldId id="260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9A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CD2325-B373-4BBC-98CF-5F85342CDC0F}" v="13" dt="2022-12-15T19:54:12.4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notesMaster" Target="notesMasters/notes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asz Kutrzuba" userId="362f5cc4-0ca4-4e9d-91a9-91fb4ffaabd5" providerId="ADAL" clId="{0FCD2325-B373-4BBC-98CF-5F85342CDC0F}"/>
    <pc:docChg chg="undo custSel addSld delSld modSld sldOrd">
      <pc:chgData name="Lukasz Kutrzuba" userId="362f5cc4-0ca4-4e9d-91a9-91fb4ffaabd5" providerId="ADAL" clId="{0FCD2325-B373-4BBC-98CF-5F85342CDC0F}" dt="2022-12-15T19:54:19.595" v="713" actId="1076"/>
      <pc:docMkLst>
        <pc:docMk/>
      </pc:docMkLst>
      <pc:sldChg chg="ord">
        <pc:chgData name="Lukasz Kutrzuba" userId="362f5cc4-0ca4-4e9d-91a9-91fb4ffaabd5" providerId="ADAL" clId="{0FCD2325-B373-4BBC-98CF-5F85342CDC0F}" dt="2022-12-15T19:52:54.990" v="693"/>
        <pc:sldMkLst>
          <pc:docMk/>
          <pc:sldMk cId="2593047599" sldId="263"/>
        </pc:sldMkLst>
      </pc:sldChg>
      <pc:sldChg chg="addSp delSp mod">
        <pc:chgData name="Lukasz Kutrzuba" userId="362f5cc4-0ca4-4e9d-91a9-91fb4ffaabd5" providerId="ADAL" clId="{0FCD2325-B373-4BBC-98CF-5F85342CDC0F}" dt="2022-12-15T19:47:43.055" v="557" actId="22"/>
        <pc:sldMkLst>
          <pc:docMk/>
          <pc:sldMk cId="2687048347" sldId="304"/>
        </pc:sldMkLst>
        <pc:spChg chg="add del">
          <ac:chgData name="Lukasz Kutrzuba" userId="362f5cc4-0ca4-4e9d-91a9-91fb4ffaabd5" providerId="ADAL" clId="{0FCD2325-B373-4BBC-98CF-5F85342CDC0F}" dt="2022-12-15T19:47:43.055" v="557" actId="22"/>
          <ac:spMkLst>
            <pc:docMk/>
            <pc:sldMk cId="2687048347" sldId="304"/>
            <ac:spMk id="7" creationId="{8A919390-A26B-4AAA-AFCD-640008A1E04B}"/>
          </ac:spMkLst>
        </pc:spChg>
      </pc:sldChg>
      <pc:sldChg chg="mod modShow">
        <pc:chgData name="Lukasz Kutrzuba" userId="362f5cc4-0ca4-4e9d-91a9-91fb4ffaabd5" providerId="ADAL" clId="{0FCD2325-B373-4BBC-98CF-5F85342CDC0F}" dt="2022-12-08T10:40:56.217" v="522" actId="729"/>
        <pc:sldMkLst>
          <pc:docMk/>
          <pc:sldMk cId="1785458395" sldId="312"/>
        </pc:sldMkLst>
      </pc:sldChg>
      <pc:sldChg chg="mod modShow">
        <pc:chgData name="Lukasz Kutrzuba" userId="362f5cc4-0ca4-4e9d-91a9-91fb4ffaabd5" providerId="ADAL" clId="{0FCD2325-B373-4BBC-98CF-5F85342CDC0F}" dt="2022-12-08T10:41:02.175" v="524" actId="729"/>
        <pc:sldMkLst>
          <pc:docMk/>
          <pc:sldMk cId="71151763" sldId="316"/>
        </pc:sldMkLst>
      </pc:sldChg>
      <pc:sldChg chg="mod modShow">
        <pc:chgData name="Lukasz Kutrzuba" userId="362f5cc4-0ca4-4e9d-91a9-91fb4ffaabd5" providerId="ADAL" clId="{0FCD2325-B373-4BBC-98CF-5F85342CDC0F}" dt="2022-12-08T10:41:00.383" v="523" actId="729"/>
        <pc:sldMkLst>
          <pc:docMk/>
          <pc:sldMk cId="1824887045" sldId="318"/>
        </pc:sldMkLst>
      </pc:sldChg>
      <pc:sldChg chg="mod modShow">
        <pc:chgData name="Lukasz Kutrzuba" userId="362f5cc4-0ca4-4e9d-91a9-91fb4ffaabd5" providerId="ADAL" clId="{0FCD2325-B373-4BBC-98CF-5F85342CDC0F}" dt="2022-12-08T10:38:58.977" v="513" actId="729"/>
        <pc:sldMkLst>
          <pc:docMk/>
          <pc:sldMk cId="2598946590" sldId="323"/>
        </pc:sldMkLst>
      </pc:sldChg>
      <pc:sldChg chg="mod modShow">
        <pc:chgData name="Lukasz Kutrzuba" userId="362f5cc4-0ca4-4e9d-91a9-91fb4ffaabd5" providerId="ADAL" clId="{0FCD2325-B373-4BBC-98CF-5F85342CDC0F}" dt="2022-12-08T10:41:32.451" v="527" actId="729"/>
        <pc:sldMkLst>
          <pc:docMk/>
          <pc:sldMk cId="2824569955" sldId="328"/>
        </pc:sldMkLst>
      </pc:sldChg>
      <pc:sldChg chg="mod modShow">
        <pc:chgData name="Lukasz Kutrzuba" userId="362f5cc4-0ca4-4e9d-91a9-91fb4ffaabd5" providerId="ADAL" clId="{0FCD2325-B373-4BBC-98CF-5F85342CDC0F}" dt="2022-12-08T10:41:28.995" v="526" actId="729"/>
        <pc:sldMkLst>
          <pc:docMk/>
          <pc:sldMk cId="3242329092" sldId="329"/>
        </pc:sldMkLst>
      </pc:sldChg>
      <pc:sldChg chg="mod modShow">
        <pc:chgData name="Lukasz Kutrzuba" userId="362f5cc4-0ca4-4e9d-91a9-91fb4ffaabd5" providerId="ADAL" clId="{0FCD2325-B373-4BBC-98CF-5F85342CDC0F}" dt="2022-12-08T10:39:05.943" v="515" actId="729"/>
        <pc:sldMkLst>
          <pc:docMk/>
          <pc:sldMk cId="1899471179" sldId="330"/>
        </pc:sldMkLst>
      </pc:sldChg>
      <pc:sldChg chg="mod modShow">
        <pc:chgData name="Lukasz Kutrzuba" userId="362f5cc4-0ca4-4e9d-91a9-91fb4ffaabd5" providerId="ADAL" clId="{0FCD2325-B373-4BBC-98CF-5F85342CDC0F}" dt="2022-12-08T10:41:35.123" v="528" actId="729"/>
        <pc:sldMkLst>
          <pc:docMk/>
          <pc:sldMk cId="3107981498" sldId="331"/>
        </pc:sldMkLst>
      </pc:sldChg>
      <pc:sldChg chg="mod modShow">
        <pc:chgData name="Lukasz Kutrzuba" userId="362f5cc4-0ca4-4e9d-91a9-91fb4ffaabd5" providerId="ADAL" clId="{0FCD2325-B373-4BBC-98CF-5F85342CDC0F}" dt="2022-12-08T10:39:11.952" v="516" actId="729"/>
        <pc:sldMkLst>
          <pc:docMk/>
          <pc:sldMk cId="2346479200" sldId="335"/>
        </pc:sldMkLst>
      </pc:sldChg>
      <pc:sldChg chg="mod modShow">
        <pc:chgData name="Lukasz Kutrzuba" userId="362f5cc4-0ca4-4e9d-91a9-91fb4ffaabd5" providerId="ADAL" clId="{0FCD2325-B373-4BBC-98CF-5F85342CDC0F}" dt="2022-12-08T10:39:02.034" v="514" actId="729"/>
        <pc:sldMkLst>
          <pc:docMk/>
          <pc:sldMk cId="3782316902" sldId="340"/>
        </pc:sldMkLst>
      </pc:sldChg>
      <pc:sldChg chg="mod modShow">
        <pc:chgData name="Lukasz Kutrzuba" userId="362f5cc4-0ca4-4e9d-91a9-91fb4ffaabd5" providerId="ADAL" clId="{0FCD2325-B373-4BBC-98CF-5F85342CDC0F}" dt="2022-12-08T10:40:50.254" v="520" actId="729"/>
        <pc:sldMkLst>
          <pc:docMk/>
          <pc:sldMk cId="2687784262" sldId="348"/>
        </pc:sldMkLst>
      </pc:sldChg>
      <pc:sldChg chg="mod modShow">
        <pc:chgData name="Lukasz Kutrzuba" userId="362f5cc4-0ca4-4e9d-91a9-91fb4ffaabd5" providerId="ADAL" clId="{0FCD2325-B373-4BBC-98CF-5F85342CDC0F}" dt="2022-12-08T10:39:19.119" v="518" actId="729"/>
        <pc:sldMkLst>
          <pc:docMk/>
          <pc:sldMk cId="1759048658" sldId="357"/>
        </pc:sldMkLst>
      </pc:sldChg>
      <pc:sldChg chg="mod modShow">
        <pc:chgData name="Lukasz Kutrzuba" userId="362f5cc4-0ca4-4e9d-91a9-91fb4ffaabd5" providerId="ADAL" clId="{0FCD2325-B373-4BBC-98CF-5F85342CDC0F}" dt="2022-12-08T10:39:22.178" v="519" actId="729"/>
        <pc:sldMkLst>
          <pc:docMk/>
          <pc:sldMk cId="4173971635" sldId="358"/>
        </pc:sldMkLst>
      </pc:sldChg>
      <pc:sldChg chg="mod modShow">
        <pc:chgData name="Lukasz Kutrzuba" userId="362f5cc4-0ca4-4e9d-91a9-91fb4ffaabd5" providerId="ADAL" clId="{0FCD2325-B373-4BBC-98CF-5F85342CDC0F}" dt="2022-12-08T10:41:14.325" v="525" actId="729"/>
        <pc:sldMkLst>
          <pc:docMk/>
          <pc:sldMk cId="1798889288" sldId="360"/>
        </pc:sldMkLst>
      </pc:sldChg>
      <pc:sldChg chg="modSp mod">
        <pc:chgData name="Lukasz Kutrzuba" userId="362f5cc4-0ca4-4e9d-91a9-91fb4ffaabd5" providerId="ADAL" clId="{0FCD2325-B373-4BBC-98CF-5F85342CDC0F}" dt="2022-12-15T19:51:59.450" v="691"/>
        <pc:sldMkLst>
          <pc:docMk/>
          <pc:sldMk cId="1008743429" sldId="363"/>
        </pc:sldMkLst>
        <pc:spChg chg="mod">
          <ac:chgData name="Lukasz Kutrzuba" userId="362f5cc4-0ca4-4e9d-91a9-91fb4ffaabd5" providerId="ADAL" clId="{0FCD2325-B373-4BBC-98CF-5F85342CDC0F}" dt="2022-12-15T19:51:59.450" v="691"/>
          <ac:spMkLst>
            <pc:docMk/>
            <pc:sldMk cId="1008743429" sldId="363"/>
            <ac:spMk id="7" creationId="{C5200ECE-2279-46DA-9215-C0E2360B1AB6}"/>
          </ac:spMkLst>
        </pc:spChg>
      </pc:sldChg>
      <pc:sldChg chg="mod modShow">
        <pc:chgData name="Lukasz Kutrzuba" userId="362f5cc4-0ca4-4e9d-91a9-91fb4ffaabd5" providerId="ADAL" clId="{0FCD2325-B373-4BBC-98CF-5F85342CDC0F}" dt="2022-12-08T10:39:15.797" v="517" actId="729"/>
        <pc:sldMkLst>
          <pc:docMk/>
          <pc:sldMk cId="1651465430" sldId="375"/>
        </pc:sldMkLst>
      </pc:sldChg>
      <pc:sldChg chg="mod modShow">
        <pc:chgData name="Lukasz Kutrzuba" userId="362f5cc4-0ca4-4e9d-91a9-91fb4ffaabd5" providerId="ADAL" clId="{0FCD2325-B373-4BBC-98CF-5F85342CDC0F}" dt="2022-12-08T10:40:51.961" v="521" actId="729"/>
        <pc:sldMkLst>
          <pc:docMk/>
          <pc:sldMk cId="1154792189" sldId="380"/>
        </pc:sldMkLst>
      </pc:sldChg>
      <pc:sldChg chg="modSp mod">
        <pc:chgData name="Lukasz Kutrzuba" userId="362f5cc4-0ca4-4e9d-91a9-91fb4ffaabd5" providerId="ADAL" clId="{0FCD2325-B373-4BBC-98CF-5F85342CDC0F}" dt="2022-12-07T15:36:53.473" v="512" actId="207"/>
        <pc:sldMkLst>
          <pc:docMk/>
          <pc:sldMk cId="3054564160" sldId="381"/>
        </pc:sldMkLst>
        <pc:spChg chg="mod">
          <ac:chgData name="Lukasz Kutrzuba" userId="362f5cc4-0ca4-4e9d-91a9-91fb4ffaabd5" providerId="ADAL" clId="{0FCD2325-B373-4BBC-98CF-5F85342CDC0F}" dt="2022-12-07T15:36:53.473" v="512" actId="207"/>
          <ac:spMkLst>
            <pc:docMk/>
            <pc:sldMk cId="3054564160" sldId="381"/>
            <ac:spMk id="14" creationId="{B6CA66AD-D631-4C5E-A924-BC952D4B4394}"/>
          </ac:spMkLst>
        </pc:spChg>
        <pc:picChg chg="mod">
          <ac:chgData name="Lukasz Kutrzuba" userId="362f5cc4-0ca4-4e9d-91a9-91fb4ffaabd5" providerId="ADAL" clId="{0FCD2325-B373-4BBC-98CF-5F85342CDC0F}" dt="2022-12-07T15:35:29.095" v="362" actId="1076"/>
          <ac:picMkLst>
            <pc:docMk/>
            <pc:sldMk cId="3054564160" sldId="381"/>
            <ac:picMk id="10" creationId="{3DBEB729-1203-44C5-AFA2-B745B6A191BC}"/>
          </ac:picMkLst>
        </pc:picChg>
      </pc:sldChg>
      <pc:sldChg chg="new del">
        <pc:chgData name="Lukasz Kutrzuba" userId="362f5cc4-0ca4-4e9d-91a9-91fb4ffaabd5" providerId="ADAL" clId="{0FCD2325-B373-4BBC-98CF-5F85342CDC0F}" dt="2022-12-15T19:46:30.315" v="535" actId="47"/>
        <pc:sldMkLst>
          <pc:docMk/>
          <pc:sldMk cId="3077433752" sldId="382"/>
        </pc:sldMkLst>
      </pc:sldChg>
      <pc:sldChg chg="addSp delSp modSp add mod">
        <pc:chgData name="Lukasz Kutrzuba" userId="362f5cc4-0ca4-4e9d-91a9-91fb4ffaabd5" providerId="ADAL" clId="{0FCD2325-B373-4BBC-98CF-5F85342CDC0F}" dt="2022-12-15T19:47:20.596" v="555" actId="20577"/>
        <pc:sldMkLst>
          <pc:docMk/>
          <pc:sldMk cId="2728659092" sldId="383"/>
        </pc:sldMkLst>
        <pc:spChg chg="del">
          <ac:chgData name="Lukasz Kutrzuba" userId="362f5cc4-0ca4-4e9d-91a9-91fb4ffaabd5" providerId="ADAL" clId="{0FCD2325-B373-4BBC-98CF-5F85342CDC0F}" dt="2022-12-15T19:46:42.069" v="541" actId="478"/>
          <ac:spMkLst>
            <pc:docMk/>
            <pc:sldMk cId="2728659092" sldId="383"/>
            <ac:spMk id="4" creationId="{96A7D7EE-0309-B8EE-7D95-83FA007D72A5}"/>
          </ac:spMkLst>
        </pc:spChg>
        <pc:spChg chg="del">
          <ac:chgData name="Lukasz Kutrzuba" userId="362f5cc4-0ca4-4e9d-91a9-91fb4ffaabd5" providerId="ADAL" clId="{0FCD2325-B373-4BBC-98CF-5F85342CDC0F}" dt="2022-12-15T19:46:40.788" v="540" actId="478"/>
          <ac:spMkLst>
            <pc:docMk/>
            <pc:sldMk cId="2728659092" sldId="383"/>
            <ac:spMk id="9" creationId="{F7922F25-CF6E-401B-9783-169976317776}"/>
          </ac:spMkLst>
        </pc:spChg>
        <pc:spChg chg="del">
          <ac:chgData name="Lukasz Kutrzuba" userId="362f5cc4-0ca4-4e9d-91a9-91fb4ffaabd5" providerId="ADAL" clId="{0FCD2325-B373-4BBC-98CF-5F85342CDC0F}" dt="2022-12-15T19:46:49.806" v="544" actId="478"/>
          <ac:spMkLst>
            <pc:docMk/>
            <pc:sldMk cId="2728659092" sldId="383"/>
            <ac:spMk id="12" creationId="{4FFB8876-A80B-45BF-B457-69F329D40EAB}"/>
          </ac:spMkLst>
        </pc:spChg>
        <pc:spChg chg="mod">
          <ac:chgData name="Lukasz Kutrzuba" userId="362f5cc4-0ca4-4e9d-91a9-91fb4ffaabd5" providerId="ADAL" clId="{0FCD2325-B373-4BBC-98CF-5F85342CDC0F}" dt="2022-12-15T19:47:20.596" v="555" actId="20577"/>
          <ac:spMkLst>
            <pc:docMk/>
            <pc:sldMk cId="2728659092" sldId="383"/>
            <ac:spMk id="14" creationId="{B6CA66AD-D631-4C5E-A924-BC952D4B4394}"/>
          </ac:spMkLst>
        </pc:spChg>
        <pc:picChg chg="del">
          <ac:chgData name="Lukasz Kutrzuba" userId="362f5cc4-0ca4-4e9d-91a9-91fb4ffaabd5" providerId="ADAL" clId="{0FCD2325-B373-4BBC-98CF-5F85342CDC0F}" dt="2022-12-15T19:46:32.928" v="536" actId="478"/>
          <ac:picMkLst>
            <pc:docMk/>
            <pc:sldMk cId="2728659092" sldId="383"/>
            <ac:picMk id="5" creationId="{AE7DCC0E-503B-8643-7A97-5BA6A5EE2C79}"/>
          </ac:picMkLst>
        </pc:picChg>
        <pc:picChg chg="del">
          <ac:chgData name="Lukasz Kutrzuba" userId="362f5cc4-0ca4-4e9d-91a9-91fb4ffaabd5" providerId="ADAL" clId="{0FCD2325-B373-4BBC-98CF-5F85342CDC0F}" dt="2022-12-15T19:46:38.785" v="539" actId="478"/>
          <ac:picMkLst>
            <pc:docMk/>
            <pc:sldMk cId="2728659092" sldId="383"/>
            <ac:picMk id="7" creationId="{18E4A740-AFE7-4658-9A3B-0DD84F93932D}"/>
          </ac:picMkLst>
        </pc:picChg>
        <pc:picChg chg="add del mod">
          <ac:chgData name="Lukasz Kutrzuba" userId="362f5cc4-0ca4-4e9d-91a9-91fb4ffaabd5" providerId="ADAL" clId="{0FCD2325-B373-4BBC-98CF-5F85342CDC0F}" dt="2022-12-15T19:47:08.197" v="549" actId="1076"/>
          <ac:picMkLst>
            <pc:docMk/>
            <pc:sldMk cId="2728659092" sldId="383"/>
            <ac:picMk id="10" creationId="{3DBEB729-1203-44C5-AFA2-B745B6A191BC}"/>
          </ac:picMkLst>
        </pc:picChg>
      </pc:sldChg>
      <pc:sldChg chg="modSp add mod">
        <pc:chgData name="Lukasz Kutrzuba" userId="362f5cc4-0ca4-4e9d-91a9-91fb4ffaabd5" providerId="ADAL" clId="{0FCD2325-B373-4BBC-98CF-5F85342CDC0F}" dt="2022-12-15T19:49:16.580" v="629" actId="20577"/>
        <pc:sldMkLst>
          <pc:docMk/>
          <pc:sldMk cId="1733999508" sldId="384"/>
        </pc:sldMkLst>
        <pc:spChg chg="mod">
          <ac:chgData name="Lukasz Kutrzuba" userId="362f5cc4-0ca4-4e9d-91a9-91fb4ffaabd5" providerId="ADAL" clId="{0FCD2325-B373-4BBC-98CF-5F85342CDC0F}" dt="2022-12-15T19:49:16.580" v="629" actId="20577"/>
          <ac:spMkLst>
            <pc:docMk/>
            <pc:sldMk cId="1733999508" sldId="384"/>
            <ac:spMk id="14" creationId="{B6CA66AD-D631-4C5E-A924-BC952D4B4394}"/>
          </ac:spMkLst>
        </pc:spChg>
      </pc:sldChg>
      <pc:sldChg chg="add del">
        <pc:chgData name="Lukasz Kutrzuba" userId="362f5cc4-0ca4-4e9d-91a9-91fb4ffaabd5" providerId="ADAL" clId="{0FCD2325-B373-4BBC-98CF-5F85342CDC0F}" dt="2022-12-15T19:46:36.002" v="538"/>
        <pc:sldMkLst>
          <pc:docMk/>
          <pc:sldMk cId="2097162858" sldId="384"/>
        </pc:sldMkLst>
      </pc:sldChg>
      <pc:sldChg chg="modSp add mod">
        <pc:chgData name="Lukasz Kutrzuba" userId="362f5cc4-0ca4-4e9d-91a9-91fb4ffaabd5" providerId="ADAL" clId="{0FCD2325-B373-4BBC-98CF-5F85342CDC0F}" dt="2022-12-15T19:51:44.834" v="689" actId="1076"/>
        <pc:sldMkLst>
          <pc:docMk/>
          <pc:sldMk cId="238418125" sldId="385"/>
        </pc:sldMkLst>
        <pc:spChg chg="mod">
          <ac:chgData name="Lukasz Kutrzuba" userId="362f5cc4-0ca4-4e9d-91a9-91fb4ffaabd5" providerId="ADAL" clId="{0FCD2325-B373-4BBC-98CF-5F85342CDC0F}" dt="2022-12-15T19:51:44.834" v="689" actId="1076"/>
          <ac:spMkLst>
            <pc:docMk/>
            <pc:sldMk cId="238418125" sldId="385"/>
            <ac:spMk id="14" creationId="{B6CA66AD-D631-4C5E-A924-BC952D4B4394}"/>
          </ac:spMkLst>
        </pc:spChg>
      </pc:sldChg>
      <pc:sldChg chg="delSp modSp add mod ord">
        <pc:chgData name="Lukasz Kutrzuba" userId="362f5cc4-0ca4-4e9d-91a9-91fb4ffaabd5" providerId="ADAL" clId="{0FCD2325-B373-4BBC-98CF-5F85342CDC0F}" dt="2022-12-15T19:53:05.919" v="699" actId="478"/>
        <pc:sldMkLst>
          <pc:docMk/>
          <pc:sldMk cId="2020348811" sldId="386"/>
        </pc:sldMkLst>
        <pc:spChg chg="mod">
          <ac:chgData name="Lukasz Kutrzuba" userId="362f5cc4-0ca4-4e9d-91a9-91fb4ffaabd5" providerId="ADAL" clId="{0FCD2325-B373-4BBC-98CF-5F85342CDC0F}" dt="2022-12-15T19:53:03.616" v="698" actId="20577"/>
          <ac:spMkLst>
            <pc:docMk/>
            <pc:sldMk cId="2020348811" sldId="386"/>
            <ac:spMk id="9" creationId="{BC8328B3-46B9-814A-9805-A5626BF21769}"/>
          </ac:spMkLst>
        </pc:spChg>
        <pc:picChg chg="del">
          <ac:chgData name="Lukasz Kutrzuba" userId="362f5cc4-0ca4-4e9d-91a9-91fb4ffaabd5" providerId="ADAL" clId="{0FCD2325-B373-4BBC-98CF-5F85342CDC0F}" dt="2022-12-15T19:53:05.919" v="699" actId="478"/>
          <ac:picMkLst>
            <pc:docMk/>
            <pc:sldMk cId="2020348811" sldId="386"/>
            <ac:picMk id="4" creationId="{D8A83962-5E00-4A23-B13E-4CA1C4BBD8C4}"/>
          </ac:picMkLst>
        </pc:picChg>
      </pc:sldChg>
      <pc:sldChg chg="addSp delSp modSp add mod">
        <pc:chgData name="Lukasz Kutrzuba" userId="362f5cc4-0ca4-4e9d-91a9-91fb4ffaabd5" providerId="ADAL" clId="{0FCD2325-B373-4BBC-98CF-5F85342CDC0F}" dt="2022-12-15T19:53:22.878" v="705" actId="22"/>
        <pc:sldMkLst>
          <pc:docMk/>
          <pc:sldMk cId="3469026149" sldId="387"/>
        </pc:sldMkLst>
        <pc:spChg chg="del">
          <ac:chgData name="Lukasz Kutrzuba" userId="362f5cc4-0ca4-4e9d-91a9-91fb4ffaabd5" providerId="ADAL" clId="{0FCD2325-B373-4BBC-98CF-5F85342CDC0F}" dt="2022-12-15T19:53:22.432" v="704" actId="478"/>
          <ac:spMkLst>
            <pc:docMk/>
            <pc:sldMk cId="3469026149" sldId="387"/>
            <ac:spMk id="5" creationId="{9773A241-DCD3-83D4-97C1-2737D3B6230C}"/>
          </ac:spMkLst>
        </pc:spChg>
        <pc:spChg chg="del">
          <ac:chgData name="Lukasz Kutrzuba" userId="362f5cc4-0ca4-4e9d-91a9-91fb4ffaabd5" providerId="ADAL" clId="{0FCD2325-B373-4BBC-98CF-5F85342CDC0F}" dt="2022-12-15T19:53:22.432" v="704" actId="478"/>
          <ac:spMkLst>
            <pc:docMk/>
            <pc:sldMk cId="3469026149" sldId="387"/>
            <ac:spMk id="16" creationId="{A733155C-3D7B-4E23-8ACF-310406D8DE6B}"/>
          </ac:spMkLst>
        </pc:sp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2" creationId="{283BEA99-5021-35D9-016C-3D0C9EEFCAD6}"/>
          </ac:picMkLst>
        </pc:pic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3" creationId="{BCC881D4-7207-DF2D-22C8-A40B634935B0}"/>
          </ac:picMkLst>
        </pc:picChg>
        <pc:picChg chg="add">
          <ac:chgData name="Lukasz Kutrzuba" userId="362f5cc4-0ca4-4e9d-91a9-91fb4ffaabd5" providerId="ADAL" clId="{0FCD2325-B373-4BBC-98CF-5F85342CDC0F}" dt="2022-12-15T19:53:22.878" v="705" actId="22"/>
          <ac:picMkLst>
            <pc:docMk/>
            <pc:sldMk cId="3469026149" sldId="387"/>
            <ac:picMk id="6" creationId="{2E700B58-E79A-4D3B-B64D-9C184FF51F17}"/>
          </ac:picMkLst>
        </pc:pic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8" creationId="{4D74C5B5-BF4C-4743-835C-6D0ABC1B48CC}"/>
          </ac:picMkLst>
        </pc:pic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32" creationId="{95569775-DF44-40F9-B9B4-B73FB937EA33}"/>
          </ac:picMkLst>
        </pc:pic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1026" creationId="{6A00C471-3383-4976-8714-786F620138AB}"/>
          </ac:picMkLst>
        </pc:picChg>
        <pc:picChg chg="del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1030" creationId="{5697AC36-26D1-47A7-926E-6189D154EE35}"/>
          </ac:picMkLst>
        </pc:picChg>
        <pc:picChg chg="del mod">
          <ac:chgData name="Lukasz Kutrzuba" userId="362f5cc4-0ca4-4e9d-91a9-91fb4ffaabd5" providerId="ADAL" clId="{0FCD2325-B373-4BBC-98CF-5F85342CDC0F}" dt="2022-12-15T19:53:22.432" v="704" actId="478"/>
          <ac:picMkLst>
            <pc:docMk/>
            <pc:sldMk cId="3469026149" sldId="387"/>
            <ac:picMk id="1032" creationId="{6B33F243-693F-464E-AF2B-AFBEE6F27770}"/>
          </ac:picMkLst>
        </pc:picChg>
      </pc:sldChg>
      <pc:sldChg chg="addSp delSp add mod">
        <pc:chgData name="Lukasz Kutrzuba" userId="362f5cc4-0ca4-4e9d-91a9-91fb4ffaabd5" providerId="ADAL" clId="{0FCD2325-B373-4BBC-98CF-5F85342CDC0F}" dt="2022-12-15T19:53:41.793" v="707" actId="22"/>
        <pc:sldMkLst>
          <pc:docMk/>
          <pc:sldMk cId="2814770937" sldId="388"/>
        </pc:sldMkLst>
        <pc:spChg chg="del">
          <ac:chgData name="Lukasz Kutrzuba" userId="362f5cc4-0ca4-4e9d-91a9-91fb4ffaabd5" providerId="ADAL" clId="{0FCD2325-B373-4BBC-98CF-5F85342CDC0F}" dt="2022-12-15T19:53:41.115" v="706" actId="478"/>
          <ac:spMkLst>
            <pc:docMk/>
            <pc:sldMk cId="2814770937" sldId="388"/>
            <ac:spMk id="5" creationId="{9773A241-DCD3-83D4-97C1-2737D3B6230C}"/>
          </ac:spMkLst>
        </pc:spChg>
        <pc:spChg chg="del">
          <ac:chgData name="Lukasz Kutrzuba" userId="362f5cc4-0ca4-4e9d-91a9-91fb4ffaabd5" providerId="ADAL" clId="{0FCD2325-B373-4BBC-98CF-5F85342CDC0F}" dt="2022-12-15T19:53:41.115" v="706" actId="478"/>
          <ac:spMkLst>
            <pc:docMk/>
            <pc:sldMk cId="2814770937" sldId="388"/>
            <ac:spMk id="16" creationId="{A733155C-3D7B-4E23-8ACF-310406D8DE6B}"/>
          </ac:spMkLst>
        </pc:sp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2" creationId="{283BEA99-5021-35D9-016C-3D0C9EEFCAD6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3" creationId="{BCC881D4-7207-DF2D-22C8-A40B634935B0}"/>
          </ac:picMkLst>
        </pc:picChg>
        <pc:picChg chg="add">
          <ac:chgData name="Lukasz Kutrzuba" userId="362f5cc4-0ca4-4e9d-91a9-91fb4ffaabd5" providerId="ADAL" clId="{0FCD2325-B373-4BBC-98CF-5F85342CDC0F}" dt="2022-12-15T19:53:41.793" v="707" actId="22"/>
          <ac:picMkLst>
            <pc:docMk/>
            <pc:sldMk cId="2814770937" sldId="388"/>
            <ac:picMk id="6" creationId="{837C4421-44C8-47CC-8249-E0D5F65EBBAA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8" creationId="{4D74C5B5-BF4C-4743-835C-6D0ABC1B48CC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32" creationId="{95569775-DF44-40F9-B9B4-B73FB937EA33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1026" creationId="{6A00C471-3383-4976-8714-786F620138AB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1030" creationId="{5697AC36-26D1-47A7-926E-6189D154EE35}"/>
          </ac:picMkLst>
        </pc:picChg>
        <pc:picChg chg="del">
          <ac:chgData name="Lukasz Kutrzuba" userId="362f5cc4-0ca4-4e9d-91a9-91fb4ffaabd5" providerId="ADAL" clId="{0FCD2325-B373-4BBC-98CF-5F85342CDC0F}" dt="2022-12-15T19:53:41.115" v="706" actId="478"/>
          <ac:picMkLst>
            <pc:docMk/>
            <pc:sldMk cId="2814770937" sldId="388"/>
            <ac:picMk id="1032" creationId="{6B33F243-693F-464E-AF2B-AFBEE6F27770}"/>
          </ac:picMkLst>
        </pc:picChg>
      </pc:sldChg>
      <pc:sldChg chg="addSp delSp modSp add mod">
        <pc:chgData name="Lukasz Kutrzuba" userId="362f5cc4-0ca4-4e9d-91a9-91fb4ffaabd5" providerId="ADAL" clId="{0FCD2325-B373-4BBC-98CF-5F85342CDC0F}" dt="2022-12-15T19:54:19.595" v="713" actId="1076"/>
        <pc:sldMkLst>
          <pc:docMk/>
          <pc:sldMk cId="698100297" sldId="389"/>
        </pc:sldMkLst>
        <pc:spChg chg="del">
          <ac:chgData name="Lukasz Kutrzuba" userId="362f5cc4-0ca4-4e9d-91a9-91fb4ffaabd5" providerId="ADAL" clId="{0FCD2325-B373-4BBC-98CF-5F85342CDC0F}" dt="2022-12-15T19:54:12.420" v="708" actId="478"/>
          <ac:spMkLst>
            <pc:docMk/>
            <pc:sldMk cId="698100297" sldId="389"/>
            <ac:spMk id="5" creationId="{9773A241-DCD3-83D4-97C1-2737D3B6230C}"/>
          </ac:spMkLst>
        </pc:spChg>
        <pc:spChg chg="del">
          <ac:chgData name="Lukasz Kutrzuba" userId="362f5cc4-0ca4-4e9d-91a9-91fb4ffaabd5" providerId="ADAL" clId="{0FCD2325-B373-4BBC-98CF-5F85342CDC0F}" dt="2022-12-15T19:54:12.420" v="708" actId="478"/>
          <ac:spMkLst>
            <pc:docMk/>
            <pc:sldMk cId="698100297" sldId="389"/>
            <ac:spMk id="16" creationId="{A733155C-3D7B-4E23-8ACF-310406D8DE6B}"/>
          </ac:spMkLst>
        </pc:sp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2" creationId="{283BEA99-5021-35D9-016C-3D0C9EEFCAD6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3" creationId="{BCC881D4-7207-DF2D-22C8-A40B634935B0}"/>
          </ac:picMkLst>
        </pc:picChg>
        <pc:picChg chg="add mod">
          <ac:chgData name="Lukasz Kutrzuba" userId="362f5cc4-0ca4-4e9d-91a9-91fb4ffaabd5" providerId="ADAL" clId="{0FCD2325-B373-4BBC-98CF-5F85342CDC0F}" dt="2022-12-15T19:54:19.595" v="713" actId="1076"/>
          <ac:picMkLst>
            <pc:docMk/>
            <pc:sldMk cId="698100297" sldId="389"/>
            <ac:picMk id="6" creationId="{10B4EA99-D22A-4CF5-A039-8301FA23BA27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8" creationId="{4D74C5B5-BF4C-4743-835C-6D0ABC1B48CC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32" creationId="{95569775-DF44-40F9-B9B4-B73FB937EA33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1026" creationId="{6A00C471-3383-4976-8714-786F620138AB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1030" creationId="{5697AC36-26D1-47A7-926E-6189D154EE35}"/>
          </ac:picMkLst>
        </pc:picChg>
        <pc:picChg chg="del">
          <ac:chgData name="Lukasz Kutrzuba" userId="362f5cc4-0ca4-4e9d-91a9-91fb4ffaabd5" providerId="ADAL" clId="{0FCD2325-B373-4BBC-98CF-5F85342CDC0F}" dt="2022-12-15T19:54:12.420" v="708" actId="478"/>
          <ac:picMkLst>
            <pc:docMk/>
            <pc:sldMk cId="698100297" sldId="389"/>
            <ac:picMk id="1032" creationId="{6B33F243-693F-464E-AF2B-AFBEE6F277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EF8076-F568-440C-BAC3-7587CE6D404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5BE400-BA27-43D5-952F-BDE5FCC79A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791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1561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443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625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3344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4021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539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4003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5572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338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13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29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3863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2505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89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5920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84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82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6507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476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4893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7054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729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10209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08915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1514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115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4594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504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180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348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973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521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Advantages – separation of backend and frontend – easier maintenance, easier to update components independently</a:t>
            </a:r>
          </a:p>
          <a:p>
            <a:r>
              <a:rPr lang="en-US"/>
              <a:t>In application as model we have classes prepared within hibernate -&gt; Book, Booking, </a:t>
            </a:r>
            <a:r>
              <a:rPr lang="en-US" err="1"/>
              <a:t>LibraryUser</a:t>
            </a:r>
            <a:r>
              <a:rPr lang="en-US"/>
              <a:t> – </a:t>
            </a:r>
            <a:r>
              <a:rPr lang="en-US" err="1"/>
              <a:t>src.main.java.library.model</a:t>
            </a:r>
            <a:endParaRPr lang="en-US"/>
          </a:p>
          <a:p>
            <a:r>
              <a:rPr lang="en-US"/>
              <a:t>Controllers have been defined per each model class – inside there is information how to handle each get/post/update requests, what is the mapping etc. – see package </a:t>
            </a:r>
            <a:r>
              <a:rPr lang="en-US" err="1"/>
              <a:t>src.main.java.library.controller</a:t>
            </a:r>
            <a:endParaRPr lang="en-US"/>
          </a:p>
          <a:p>
            <a:r>
              <a:rPr lang="en-US"/>
              <a:t>As view we have </a:t>
            </a:r>
            <a:r>
              <a:rPr lang="en-US" err="1"/>
              <a:t>thymeleaf</a:t>
            </a:r>
            <a:r>
              <a:rPr lang="en-US"/>
              <a:t> templates – </a:t>
            </a:r>
            <a:r>
              <a:rPr lang="en-US" err="1"/>
              <a:t>src.main.resources.templates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2713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50347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Only few mentioned – there are more of course </a:t>
            </a:r>
            <a:r>
              <a:rPr lang="en-US">
                <a:sym typeface="Wingdings" panose="05000000000000000000" pitchFamily="2" charset="2"/>
              </a:rPr>
              <a:t></a:t>
            </a:r>
            <a:endParaRPr lang="en-US"/>
          </a:p>
          <a:p>
            <a:r>
              <a:rPr lang="en-US"/>
              <a:t>Less configuration = less development time, less manual work, Spring boot is much comfortable to use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7936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511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1648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752650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2548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94640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649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0490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0589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30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9420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r>
              <a:rPr lang="en-US"/>
              <a:t>2018-02-21 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49BC75-2359-4F98-918A-7033C92AD487}" type="slidenum">
              <a:rPr lang="en-US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769440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248362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761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36658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4519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68029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78096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292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50914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155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266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913807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0490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268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270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717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5BE400-BA27-43D5-952F-BDE5FCC79A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1042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90AEF1-E4F1-43E6-9011-83D1F8971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6AF31-3FB1-4722-B380-00DE48957E5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2CC00-6198-432D-B80A-56DA31D0E4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C74A71-7CDC-496E-8A3A-1CB7D0CD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3AFF8-3A2B-462D-9044-D7A1B6D8E7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7997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F24229-5111-491F-8AF2-C9EB6EBF9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8C1E66-FFBB-4DC6-A007-41A32388C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B628CE-205D-49A6-8756-CD77B8A0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1545BB-C317-474E-8C6D-987EE878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6B96-9AD2-46A0-8A07-35139428DF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030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5A65FF5-EC07-41D2-8F54-05589898B2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05F224D-D458-4161-88DB-DBAB459BF4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4676F4-C2E0-48F6-AAB2-0A4D0CB96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E189D8-1CD4-41F4-8CEE-B02982FA3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B3EE4-780B-4D92-8F72-9C32759F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0068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blan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E6869961-F931-4F1E-9FB3-8587EBA3F36F}"/>
              </a:ext>
            </a:extLst>
          </p:cNvPr>
          <p:cNvSpPr/>
          <p:nvPr userDrawn="1"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GB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D9DB7BA-3A2F-46BA-A617-2A049434CD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93088" y="476251"/>
            <a:ext cx="256032" cy="256032"/>
          </a:xfrm>
          <a:prstGeom prst="rect">
            <a:avLst/>
          </a:prstGeom>
        </p:spPr>
      </p:pic>
      <p:sp>
        <p:nvSpPr>
          <p:cNvPr id="5" name="txtfooterCopy" descr="{&#10; &quot;SkabelonDesign&quot;: {&#10; &quot;textualValue&quot;: &quot;&lt;key1/&gt;&quot;,&#10; &quot;bindingCollection&quot;: {&#10; &quot;key1&quot;: {&quot;SkabelonDesign&quot;:{&quot;type&quot;:&quot;Text&quot;,&quot;binding&quot;:&quot;Module.FooterText&quot;}}&#10; }&#10; }&#10;}">
            <a:extLst>
              <a:ext uri="{FF2B5EF4-FFF2-40B4-BE49-F238E27FC236}">
                <a16:creationId xmlns:a16="http://schemas.microsoft.com/office/drawing/2014/main" id="{203FD5EF-20DB-46AB-B412-DF9112353719}"/>
              </a:ext>
            </a:extLst>
          </p:cNvPr>
          <p:cNvSpPr txBox="1"/>
          <p:nvPr userDrawn="1"/>
        </p:nvSpPr>
        <p:spPr>
          <a:xfrm>
            <a:off x="396000" y="6524625"/>
            <a:ext cx="65" cy="12311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indent="0" algn="l">
              <a:buFontTx/>
              <a:buNone/>
            </a:pPr>
            <a:endParaRPr lang="en-US" sz="800" b="0" i="0" u="none">
              <a:solidFill>
                <a:schemeClr val="tx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963310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ck logo 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_TM">
            <a:extLst>
              <a:ext uri="{FF2B5EF4-FFF2-40B4-BE49-F238E27FC236}">
                <a16:creationId xmlns:a16="http://schemas.microsoft.com/office/drawing/2014/main" id="{B200748E-0B61-48E1-8B47-504C30250995}"/>
              </a:ext>
            </a:extLst>
          </p:cNvPr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3071813" y="4309200"/>
            <a:ext cx="6048375" cy="347472"/>
          </a:xfrm>
          <a:prstGeom prst="rect">
            <a:avLst/>
          </a:prstGeom>
        </p:spPr>
        <p:txBody>
          <a:bodyPr rIns="72000"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Ericsson Hilda Light" charset="0"/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GB"/>
              <a:t>Use this space for relevant Ericsson URLs or hashtags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8979B00C-7C1F-4F17-8D52-31D787A123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06895" y="2854112"/>
            <a:ext cx="1163145" cy="116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168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912B3A-8C61-4552-B189-C246E7186D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07DB4C-444C-4F04-9930-A2F62F2DDB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61C68-CD88-4A58-9A66-9683069FC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094F1C-EF40-41D3-ABCF-2BAE96CA0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404EC-9870-49F2-AB69-7EC0FCD0E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9176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112921-70E3-41B8-AA7E-2AB24BB90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E4069E-467B-47BC-B8EE-48F5C3B84F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822D2B-1051-49A0-821C-549126B3B0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2050F-A891-4561-BDB3-D5B3B910C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87484A-8D2C-473A-A9A2-9D5C0587C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100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C03F8-53A7-403A-88F6-E4E644377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B72118-5C62-4621-A899-24719DA26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DAF584-1C4D-438E-B6FD-DFAD75B066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978FA8-69DD-41B5-8235-1612CABE13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40556B-74DE-4F10-B9A9-CB0B27B47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EFEC21-9BC3-4EC0-88A1-A9597E863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240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61DAB4-63EF-43C2-B483-9140B109A9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7497A7-6BCD-4628-A325-DD19BF31D5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7E12C5-99B4-4CD1-9B21-72A3983442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6F5984-3D80-4FEC-99BA-61C27DBF78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27D7C3-F5C0-4338-8BAC-210E20916B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FC53F47-EBB1-4130-85B8-CC5A187786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5E0F52-6B40-4560-864D-8EDAC33BE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DF67E25-514D-494D-BD4D-096AE3702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0892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444C3-D1CC-4AF6-A1AA-6EB0910C22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F2941BB-A436-4B98-BD14-E1AE9DDB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24FA3-2B57-4A44-94B7-B8F1E7709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A959A8-1FE5-4B37-8D79-A6B20ED09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844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52759E-0C31-46FF-BF62-1062EE4DB8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9D0410-F906-42EE-A1E7-33710FCF4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2F4041-32C3-4935-BA1A-A7F73491A8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412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3ADCC-D402-481A-9794-E622A77B8D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142BD-9D03-4A7E-BBDB-D941EA7754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E15541-658C-4039-9A3D-2640F7ACBE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E39671-1DA9-44AB-B27C-5E3FB19A2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8C6A33-6557-4A0F-9FCE-61045C0BB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229CA-B9AE-455E-86CA-6B5296DE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366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75438-6679-44DF-81A1-9DDE5EB2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4EB263-3D0C-4830-BECC-F61BD09CBC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138473F-DAC9-46D7-AE3E-98DB2DA3FC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115A3-55FE-4E6A-AC59-6FDB1EE6E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0301E7-2D89-4109-883D-BC464F9B9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DBCCEC-56CF-4936-B1C6-C559AB680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992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202553-FAF1-4D1E-BEDE-F59E4EBA4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E7086-A12E-4AA8-9F1D-FC280B24A0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6EA2A4-0E5E-48F9-AABB-17BE5FA593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7E5FE2-9CFE-439F-8FED-06FC27E2A517}" type="datetimeFigureOut">
              <a:rPr lang="en-US" smtClean="0"/>
              <a:t>12/15/2022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2C1227-A6DA-491D-87C5-E872DEE61D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128C50-4529-474A-A017-9BCB6DC6D4B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05C9B4-C8A7-4C62-A923-6A02FC4B61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792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5" Type="http://schemas.openxmlformats.org/officeDocument/2006/relationships/image" Target="../media/image6.emf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6" Type="http://schemas.openxmlformats.org/officeDocument/2006/relationships/image" Target="../media/image1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2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3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4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5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7.xml"/><Relationship Id="rId5" Type="http://schemas.openxmlformats.org/officeDocument/2006/relationships/image" Target="../media/image22.png"/><Relationship Id="rId4" Type="http://schemas.openxmlformats.org/officeDocument/2006/relationships/image" Target="../media/image2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8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0.xml"/><Relationship Id="rId6" Type="http://schemas.openxmlformats.org/officeDocument/2006/relationships/image" Target="../media/image1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2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20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3.xml"/><Relationship Id="rId6" Type="http://schemas.openxmlformats.org/officeDocument/2006/relationships/image" Target="../media/image1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Relationship Id="rId9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4.xml"/><Relationship Id="rId6" Type="http://schemas.openxmlformats.org/officeDocument/2006/relationships/image" Target="../media/image15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5.xml"/><Relationship Id="rId6" Type="http://schemas.openxmlformats.org/officeDocument/2006/relationships/image" Target="../media/image1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7.xml"/><Relationship Id="rId6" Type="http://schemas.openxmlformats.org/officeDocument/2006/relationships/image" Target="../media/image23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8.xml"/><Relationship Id="rId6" Type="http://schemas.openxmlformats.org/officeDocument/2006/relationships/image" Target="../media/image24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9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0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2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3.xml"/><Relationship Id="rId4" Type="http://schemas.openxmlformats.org/officeDocument/2006/relationships/image" Target="../media/image2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6" Type="http://schemas.openxmlformats.org/officeDocument/2006/relationships/hyperlink" Target="https://github.com/lukaszkutrz/my_first_app_in_springboot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4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36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7.xml"/><Relationship Id="rId4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8.xml"/><Relationship Id="rId4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9.xml"/><Relationship Id="rId4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0.xml"/><Relationship Id="rId4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3.pn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.xml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2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3.xml"/><Relationship Id="rId6" Type="http://schemas.openxmlformats.org/officeDocument/2006/relationships/image" Target="../media/image6.emf"/><Relationship Id="rId5" Type="http://schemas.openxmlformats.org/officeDocument/2006/relationships/hyperlink" Target="https://start.spring.io/" TargetMode="External"/><Relationship Id="rId4" Type="http://schemas.openxmlformats.org/officeDocument/2006/relationships/image" Target="../media/image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4.xml"/><Relationship Id="rId6" Type="http://schemas.openxmlformats.org/officeDocument/2006/relationships/hyperlink" Target="https://start.spring.io/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5.xml"/><Relationship Id="rId6" Type="http://schemas.openxmlformats.org/officeDocument/2006/relationships/image" Target="../media/image4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6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7.xml"/><Relationship Id="rId6" Type="http://schemas.openxmlformats.org/officeDocument/2006/relationships/image" Target="../media/image3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8.xml"/><Relationship Id="rId6" Type="http://schemas.openxmlformats.org/officeDocument/2006/relationships/image" Target="../media/image3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9.xml"/><Relationship Id="rId6" Type="http://schemas.openxmlformats.org/officeDocument/2006/relationships/image" Target="../media/image3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0.xml"/><Relationship Id="rId6" Type="http://schemas.openxmlformats.org/officeDocument/2006/relationships/image" Target="../media/image3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.xml"/><Relationship Id="rId6" Type="http://schemas.openxmlformats.org/officeDocument/2006/relationships/image" Target="../media/image1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1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41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2.xml"/><Relationship Id="rId6" Type="http://schemas.openxmlformats.org/officeDocument/2006/relationships/image" Target="../media/image45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3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4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5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6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7.xml"/><Relationship Id="rId6" Type="http://schemas.openxmlformats.org/officeDocument/2006/relationships/image" Target="../media/image4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8.xml"/><Relationship Id="rId6" Type="http://schemas.openxmlformats.org/officeDocument/2006/relationships/image" Target="../media/image4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59.xml"/><Relationship Id="rId6" Type="http://schemas.openxmlformats.org/officeDocument/2006/relationships/image" Target="../media/image48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0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1.xm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2.xml"/><Relationship Id="rId4" Type="http://schemas.openxmlformats.org/officeDocument/2006/relationships/image" Target="../media/image4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notesSlide" Target="../notesSlides/notesSlide50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3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1.emf"/><Relationship Id="rId9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4.xml"/><Relationship Id="rId6" Type="http://schemas.openxmlformats.org/officeDocument/2006/relationships/image" Target="../media/image50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5.xml"/><Relationship Id="rId6" Type="http://schemas.openxmlformats.org/officeDocument/2006/relationships/hyperlink" Target="https://www.wimdeblauwe.com/blog/2021/09/23/todomvc-with-spring-boot-and-thymeleaf-part-2/" TargetMode="External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6.xml"/><Relationship Id="rId6" Type="http://schemas.openxmlformats.org/officeDocument/2006/relationships/image" Target="../media/image55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4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7.xml"/><Relationship Id="rId6" Type="http://schemas.openxmlformats.org/officeDocument/2006/relationships/image" Target="../media/image56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8.xml"/><Relationship Id="rId6" Type="http://schemas.openxmlformats.org/officeDocument/2006/relationships/image" Target="../media/image5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69.xml"/><Relationship Id="rId6" Type="http://schemas.openxmlformats.org/officeDocument/2006/relationships/image" Target="../media/image57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7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0.xml"/><Relationship Id="rId6" Type="http://schemas.openxmlformats.org/officeDocument/2006/relationships/image" Target="../media/image59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6" Type="http://schemas.openxmlformats.org/officeDocument/2006/relationships/image" Target="../media/image15.png"/><Relationship Id="rId5" Type="http://schemas.openxmlformats.org/officeDocument/2006/relationships/image" Target="../media/image6.emf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1.xml"/><Relationship Id="rId6" Type="http://schemas.openxmlformats.org/officeDocument/2006/relationships/image" Target="../media/image60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2.xml"/><Relationship Id="rId6" Type="http://schemas.openxmlformats.org/officeDocument/2006/relationships/image" Target="../media/image61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3.xml"/><Relationship Id="rId6" Type="http://schemas.openxmlformats.org/officeDocument/2006/relationships/image" Target="../media/image6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4.xml"/><Relationship Id="rId4" Type="http://schemas.openxmlformats.org/officeDocument/2006/relationships/image" Target="../media/image63.png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hyperlink" Target="https://freesvg.org/books" TargetMode="External"/><Relationship Id="rId3" Type="http://schemas.openxmlformats.org/officeDocument/2006/relationships/notesSlide" Target="../notesSlides/notesSlide61.xml"/><Relationship Id="rId7" Type="http://schemas.openxmlformats.org/officeDocument/2006/relationships/hyperlink" Target="https://openclipart.org/detail/314949/librarian-2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5.xml"/><Relationship Id="rId6" Type="http://schemas.openxmlformats.org/officeDocument/2006/relationships/hyperlink" Target="https://publicdomainvectors.org/pl/wektorow-swobodnych/Grafika-wektorowa-budynku-szko%C5%82y/11750.html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openclipart.org/detail/298193/librarian" TargetMode="External"/><Relationship Id="rId4" Type="http://schemas.openxmlformats.org/officeDocument/2006/relationships/image" Target="../media/image7.jpeg"/><Relationship Id="rId9" Type="http://schemas.openxmlformats.org/officeDocument/2006/relationships/hyperlink" Target="https://images.rawpixel.com/image_800/czNmcy1wcml2YXRlL3Jhd3BpeGVsX2ltYWdlcy93ZWJzaXRlX2NvbnRlbnQvbHIvam9iNjczLTE1OS14LmpwZw.jpg?s=l3MJkiQKcO5Q1lqiFPEpZn-HyL-CZmKAjsEnk9XR1bA" TargetMode="External"/></Relationships>
</file>

<file path=ppt/slides/_rels/slide8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wimdeblauwe.com/blog/2021/09/23/todomvc-with-spring-boot-and-thymeleaf-part-2/" TargetMode="External"/><Relationship Id="rId3" Type="http://schemas.openxmlformats.org/officeDocument/2006/relationships/notesSlide" Target="../notesSlides/notesSlide62.xml"/><Relationship Id="rId7" Type="http://schemas.openxmlformats.org/officeDocument/2006/relationships/hyperlink" Target="https://www.freecodecamp.org/news/the-model-view-controller-pattern-mvc-architecture-and-frameworks-explained/" TargetMode="Externa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6.xml"/><Relationship Id="rId6" Type="http://schemas.openxmlformats.org/officeDocument/2006/relationships/hyperlink" Target="https://www.interviewbit.com/blog/difference-between-spring-mvc-and-spring-boot/" TargetMode="External"/><Relationship Id="rId5" Type="http://schemas.openxmlformats.org/officeDocument/2006/relationships/image" Target="../media/image6.emf"/><Relationship Id="rId10" Type="http://schemas.openxmlformats.org/officeDocument/2006/relationships/hyperlink" Target="https://www.baeldung.com/thymeleaf-in-spring-mvc" TargetMode="External"/><Relationship Id="rId4" Type="http://schemas.openxmlformats.org/officeDocument/2006/relationships/image" Target="../media/image7.jpeg"/><Relationship Id="rId9" Type="http://schemas.openxmlformats.org/officeDocument/2006/relationships/hyperlink" Target="https://www.thymeleaf.org/" TargetMode="Externa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13.sv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2.png"/><Relationship Id="rId5" Type="http://schemas.openxmlformats.org/officeDocument/2006/relationships/image" Target="../media/image6.emf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82CCACEA-EF29-4656-BD09-045D0E2DF86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288252" cy="6857999"/>
          </a:xfrm>
          <a:prstGeom prst="rect">
            <a:avLst/>
          </a:prstGeom>
        </p:spPr>
      </p:pic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0" name="Title 7">
            <a:extLst>
              <a:ext uri="{FF2B5EF4-FFF2-40B4-BE49-F238E27FC236}">
                <a16:creationId xmlns:a16="http://schemas.microsoft.com/office/drawing/2014/main" id="{7C5FE611-39EE-4B46-AE3D-20B79AE0A055}"/>
              </a:ext>
            </a:extLst>
          </p:cNvPr>
          <p:cNvSpPr txBox="1">
            <a:spLocks/>
          </p:cNvSpPr>
          <p:nvPr/>
        </p:nvSpPr>
        <p:spPr>
          <a:xfrm>
            <a:off x="226801" y="464416"/>
            <a:ext cx="11738398" cy="345757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Designing simple web</a:t>
            </a:r>
          </a:p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8000">
                <a:latin typeface="Ericsson Hilda Light"/>
              </a:rPr>
              <a:t>Application in Spring Boot</a:t>
            </a:r>
            <a:endParaRPr kumimoji="0" lang="en-US" sz="8000" b="0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sp>
        <p:nvSpPr>
          <p:cNvPr id="11" name="Subtitle 13">
            <a:extLst>
              <a:ext uri="{FF2B5EF4-FFF2-40B4-BE49-F238E27FC236}">
                <a16:creationId xmlns:a16="http://schemas.microsoft.com/office/drawing/2014/main" id="{3B82196B-FF1B-419C-9DC4-26B79675B636}"/>
              </a:ext>
            </a:extLst>
          </p:cNvPr>
          <p:cNvSpPr txBox="1">
            <a:spLocks/>
          </p:cNvSpPr>
          <p:nvPr/>
        </p:nvSpPr>
        <p:spPr>
          <a:xfrm>
            <a:off x="7114232" y="6386368"/>
            <a:ext cx="7164475" cy="1761725"/>
          </a:xfrm>
          <a:prstGeom prst="rect">
            <a:avLst/>
          </a:prstGeom>
        </p:spPr>
        <p:txBody>
          <a:bodyPr/>
          <a:lstStyle>
            <a:lvl1pPr marL="265113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163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2pPr>
            <a:lvl3pPr marL="803275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3pPr>
            <a:lvl4pPr marL="1076325" indent="-273050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–"/>
              <a:defRPr sz="2000" kern="1000" spc="-30">
                <a:solidFill>
                  <a:schemeClr val="tx1"/>
                </a:solidFill>
                <a:latin typeface="+mn-lt"/>
              </a:defRPr>
            </a:lvl4pPr>
            <a:lvl5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 kern="1000" spc="-30">
                <a:solidFill>
                  <a:schemeClr val="tx1"/>
                </a:solidFill>
                <a:latin typeface="+mn-lt"/>
              </a:defRPr>
            </a:lvl5pPr>
            <a:lvl6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6pPr>
            <a:lvl7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7pPr>
            <a:lvl8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8pPr>
            <a:lvl9pPr marL="1341438" indent="-265113" algn="l" rtl="0" eaLnBrk="1" fontAlgn="base" hangingPunct="1">
              <a:spcBef>
                <a:spcPts val="800"/>
              </a:spcBef>
              <a:spcAft>
                <a:spcPct val="0"/>
              </a:spcAft>
              <a:buClrTx/>
              <a:buFont typeface="Ericsson Hilda" panose="00000500000000000000" pitchFamily="2" charset="0"/>
              <a:buChar char="●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ts val="800"/>
              </a:spcBef>
              <a:spcAft>
                <a:spcPct val="0"/>
              </a:spcAft>
              <a:buClrTx/>
              <a:buSzTx/>
              <a:buFont typeface="Ericsson Hilda" panose="00000500000000000000" pitchFamily="2" charset="0"/>
              <a:buNone/>
              <a:tabLst/>
              <a:defRPr/>
            </a:pPr>
            <a:r>
              <a:rPr kumimoji="0" lang="en-US" b="1" i="0" u="none" strike="noStrike" kern="1000" cap="none" spc="-30" normalizeH="0" baseline="0" noProof="0">
                <a:ln>
                  <a:noFill/>
                </a:ln>
                <a:effectLst/>
                <a:uLnTx/>
                <a:uFillTx/>
                <a:latin typeface="Ericsson Hilda"/>
                <a:ea typeface="+mn-ea"/>
                <a:cs typeface="+mn-cs"/>
              </a:rPr>
              <a:t>Kinga Gniadek, Łukasz Kutrzuba 07-12-2022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38958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Reader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688376" y="2426777"/>
            <a:ext cx="6419765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ricsson Hilda"/>
              </a:rPr>
              <a:t>Searches available books in Library,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>
              <a:latin typeface="Ericsson Hilda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>
                <a:latin typeface="Ericsson Hilda"/>
              </a:rPr>
              <a:t>Checks which books are currently rented by him.</a:t>
            </a:r>
            <a:endParaRPr lang="en-US" sz="28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0B0F0"/>
              </a:solidFill>
              <a:latin typeface="Ericsson Hild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7010BE-C963-44B5-BA09-4B0665340F6B}"/>
              </a:ext>
            </a:extLst>
          </p:cNvPr>
          <p:cNvSpPr txBox="1"/>
          <p:nvPr/>
        </p:nvSpPr>
        <p:spPr>
          <a:xfrm>
            <a:off x="397267" y="5931977"/>
            <a:ext cx="1861989" cy="554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 err="1">
              <a:latin typeface="Ericsson Hilda" panose="00000500000000000000" pitchFamily="2" charset="0"/>
            </a:endParaRPr>
          </a:p>
        </p:txBody>
      </p:sp>
      <p:pic>
        <p:nvPicPr>
          <p:cNvPr id="16" name="Graphic 15" descr="Stack of books with pear">
            <a:extLst>
              <a:ext uri="{FF2B5EF4-FFF2-40B4-BE49-F238E27FC236}">
                <a16:creationId xmlns:a16="http://schemas.microsoft.com/office/drawing/2014/main" id="{EDCAD5CF-B09B-45C6-B7A7-24F8BF786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52934" y="1600948"/>
            <a:ext cx="4331029" cy="4331029"/>
          </a:xfrm>
          <a:prstGeom prst="rect">
            <a:avLst/>
          </a:prstGeom>
        </p:spPr>
      </p:pic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880CD0CC-6FDC-A4CD-AAB6-DFA8FF3BAC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067" y="1084053"/>
            <a:ext cx="2420924" cy="4833667"/>
          </a:xfrm>
          <a:prstGeom prst="rect">
            <a:avLst/>
          </a:prstGeom>
        </p:spPr>
      </p:pic>
      <p:sp>
        <p:nvSpPr>
          <p:cNvPr id="5" name="Star: 7 Points 4">
            <a:extLst>
              <a:ext uri="{FF2B5EF4-FFF2-40B4-BE49-F238E27FC236}">
                <a16:creationId xmlns:a16="http://schemas.microsoft.com/office/drawing/2014/main" id="{A4CE5E1A-57DD-AE5D-B987-A5588E83013F}"/>
              </a:ext>
            </a:extLst>
          </p:cNvPr>
          <p:cNvSpPr/>
          <p:nvPr/>
        </p:nvSpPr>
        <p:spPr>
          <a:xfrm>
            <a:off x="11438144" y="6144775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02891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28222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Items / Objects in system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EE1F7603-177B-5656-1602-981A7385F1F1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025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Real–world objects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DAA1178-3559-49CE-B87A-60ADF3696C18}"/>
              </a:ext>
            </a:extLst>
          </p:cNvPr>
          <p:cNvGrpSpPr/>
          <p:nvPr/>
        </p:nvGrpSpPr>
        <p:grpSpPr>
          <a:xfrm>
            <a:off x="1906885" y="1755508"/>
            <a:ext cx="3012213" cy="3243321"/>
            <a:chOff x="438150" y="1866900"/>
            <a:chExt cx="3124200" cy="3124200"/>
          </a:xfrm>
        </p:grpSpPr>
        <p:pic>
          <p:nvPicPr>
            <p:cNvPr id="17" name="Graphic 16" descr="An open book">
              <a:extLst>
                <a:ext uri="{FF2B5EF4-FFF2-40B4-BE49-F238E27FC236}">
                  <a16:creationId xmlns:a16="http://schemas.microsoft.com/office/drawing/2014/main" id="{FC53A68C-1153-4FA4-A280-8C187B33A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438150" y="1866900"/>
              <a:ext cx="3124200" cy="31242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C90B137-D639-49D7-BE15-4CC61807B9B7}"/>
                </a:ext>
              </a:extLst>
            </p:cNvPr>
            <p:cNvSpPr txBox="1"/>
            <p:nvPr/>
          </p:nvSpPr>
          <p:spPr>
            <a:xfrm>
              <a:off x="1069255" y="4436514"/>
              <a:ext cx="1861989" cy="477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Book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505AE454-CC82-4555-8353-E3DA04A698B6}"/>
              </a:ext>
            </a:extLst>
          </p:cNvPr>
          <p:cNvGrpSpPr/>
          <p:nvPr/>
        </p:nvGrpSpPr>
        <p:grpSpPr>
          <a:xfrm>
            <a:off x="6942141" y="1461740"/>
            <a:ext cx="2963793" cy="3690105"/>
            <a:chOff x="6362700" y="2053145"/>
            <a:chExt cx="2747502" cy="3555558"/>
          </a:xfrm>
        </p:grpSpPr>
        <p:pic>
          <p:nvPicPr>
            <p:cNvPr id="3" name="Graphic 2" descr="Graph and note paper pads with pencil">
              <a:extLst>
                <a:ext uri="{FF2B5EF4-FFF2-40B4-BE49-F238E27FC236}">
                  <a16:creationId xmlns:a16="http://schemas.microsoft.com/office/drawing/2014/main" id="{62FE843E-FB18-4E0B-AB68-CE398BBA15B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362700" y="2053145"/>
              <a:ext cx="2747502" cy="2747502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897E0EA-5DB1-473D-A49D-74950D28B7DC}"/>
                </a:ext>
              </a:extLst>
            </p:cNvPr>
            <p:cNvSpPr txBox="1"/>
            <p:nvPr/>
          </p:nvSpPr>
          <p:spPr>
            <a:xfrm>
              <a:off x="6805456" y="4746929"/>
              <a:ext cx="186198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Library card ID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sp>
        <p:nvSpPr>
          <p:cNvPr id="21" name="Arrow: Left-Right-Up 20">
            <a:extLst>
              <a:ext uri="{FF2B5EF4-FFF2-40B4-BE49-F238E27FC236}">
                <a16:creationId xmlns:a16="http://schemas.microsoft.com/office/drawing/2014/main" id="{3D1C55F5-D205-48BB-98F5-FD3FE83028E7}"/>
              </a:ext>
            </a:extLst>
          </p:cNvPr>
          <p:cNvSpPr/>
          <p:nvPr/>
        </p:nvSpPr>
        <p:spPr>
          <a:xfrm>
            <a:off x="4916045" y="4399939"/>
            <a:ext cx="1589596" cy="910959"/>
          </a:xfrm>
          <a:prstGeom prst="leftRigh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5A59C5-B1F0-47F3-B107-369A318AF699}"/>
              </a:ext>
            </a:extLst>
          </p:cNvPr>
          <p:cNvSpPr txBox="1"/>
          <p:nvPr/>
        </p:nvSpPr>
        <p:spPr>
          <a:xfrm>
            <a:off x="5052466" y="5462176"/>
            <a:ext cx="1589596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RENTED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F66E70-E1DE-446E-A82F-8B7657AE603C}"/>
              </a:ext>
            </a:extLst>
          </p:cNvPr>
          <p:cNvSpPr txBox="1"/>
          <p:nvPr/>
        </p:nvSpPr>
        <p:spPr>
          <a:xfrm>
            <a:off x="8010644" y="2417137"/>
            <a:ext cx="1080172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8193E12-0BCC-4DF6-8CDC-3E4FB4022A3E}"/>
              </a:ext>
            </a:extLst>
          </p:cNvPr>
          <p:cNvSpPr txBox="1"/>
          <p:nvPr/>
        </p:nvSpPr>
        <p:spPr>
          <a:xfrm>
            <a:off x="2482022" y="3433293"/>
            <a:ext cx="921030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53B81805-C5BC-5700-5849-AE31C7251D24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195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Book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2194180"/>
            <a:ext cx="7057421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Usually inside any library we have many books on the shelves,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book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has unique book ID</a:t>
            </a:r>
            <a:r>
              <a:rPr lang="en-US" sz="2500">
                <a:latin typeface="Ericsson Hilda"/>
              </a:rPr>
              <a:t>,</a:t>
            </a:r>
            <a:endParaRPr lang="en-US" sz="2500" b="1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book has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title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and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author.</a:t>
            </a: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18" name="Graphic 17" descr="An open book">
            <a:extLst>
              <a:ext uri="{FF2B5EF4-FFF2-40B4-BE49-F238E27FC236}">
                <a16:creationId xmlns:a16="http://schemas.microsoft.com/office/drawing/2014/main" id="{4CDBF5D4-A44E-43B1-B053-2637FCFC6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121" y="1224273"/>
            <a:ext cx="4107089" cy="466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B60CE-874B-4042-B20F-DC1281AF9D96}"/>
              </a:ext>
            </a:extLst>
          </p:cNvPr>
          <p:cNvSpPr txBox="1"/>
          <p:nvPr/>
        </p:nvSpPr>
        <p:spPr>
          <a:xfrm>
            <a:off x="8344828" y="2515743"/>
            <a:ext cx="962907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43A7F5D-3581-0B36-BC1C-32CFACCCCA23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090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Book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756449"/>
            <a:ext cx="7057421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Other important properties are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ISBN </a:t>
            </a:r>
            <a:r>
              <a:rPr lang="en-US" sz="2500">
                <a:latin typeface="Ericsson Hilda"/>
              </a:rPr>
              <a:t>and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year of publication</a:t>
            </a:r>
            <a:r>
              <a:rPr lang="en-US" sz="2500">
                <a:latin typeface="Ericsson Hilda"/>
              </a:rPr>
              <a:t>,</a:t>
            </a: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000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Book can have a few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categories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(for example: novel, romance, horror, fantasy, science-fiction…),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Finding a particular book in big store might be difficult. To help Librarians with this task we added field 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shelf</a:t>
            </a:r>
            <a:r>
              <a:rPr lang="en-US" sz="2500">
                <a:latin typeface="Ericsson Hilda"/>
              </a:rPr>
              <a:t>. This field represents physical location of book in library building.</a:t>
            </a: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18" name="Graphic 17" descr="An open book">
            <a:extLst>
              <a:ext uri="{FF2B5EF4-FFF2-40B4-BE49-F238E27FC236}">
                <a16:creationId xmlns:a16="http://schemas.microsoft.com/office/drawing/2014/main" id="{4CDBF5D4-A44E-43B1-B053-2637FCFC673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08668" y="1224273"/>
            <a:ext cx="4107089" cy="466222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2B60CE-874B-4042-B20F-DC1281AF9D96}"/>
              </a:ext>
            </a:extLst>
          </p:cNvPr>
          <p:cNvSpPr txBox="1"/>
          <p:nvPr/>
        </p:nvSpPr>
        <p:spPr>
          <a:xfrm>
            <a:off x="7870375" y="2515743"/>
            <a:ext cx="962907" cy="553998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5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D517C33A-18D8-F370-EEE7-E99EDA6F3BA6}"/>
              </a:ext>
            </a:extLst>
          </p:cNvPr>
          <p:cNvSpPr/>
          <p:nvPr/>
        </p:nvSpPr>
        <p:spPr>
          <a:xfrm>
            <a:off x="11383939" y="62227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8067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20" y="0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Library card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834586"/>
            <a:ext cx="7322876" cy="278537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user registered in library gets the printed document: “Library Card“,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Each Library CARD has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unique ID</a:t>
            </a:r>
            <a:r>
              <a:rPr lang="en-US" sz="2500">
                <a:latin typeface="Ericsson Hilda"/>
              </a:rPr>
              <a:t>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The same ID is used in our system. Book Rental application identifies users by Library CARD ID.</a:t>
            </a:r>
          </a:p>
        </p:txBody>
      </p:sp>
      <p:pic>
        <p:nvPicPr>
          <p:cNvPr id="8" name="Graphic 7" descr="Graph and note paper pads with pencil">
            <a:extLst>
              <a:ext uri="{FF2B5EF4-FFF2-40B4-BE49-F238E27FC236}">
                <a16:creationId xmlns:a16="http://schemas.microsoft.com/office/drawing/2014/main" id="{6923C743-9AB6-42FC-8006-582DD9C5371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6946" y="1640977"/>
            <a:ext cx="3586775" cy="40715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4A88D0-C536-4254-9C5A-0FD7201CF2C3}"/>
              </a:ext>
            </a:extLst>
          </p:cNvPr>
          <p:cNvSpPr txBox="1"/>
          <p:nvPr/>
        </p:nvSpPr>
        <p:spPr>
          <a:xfrm>
            <a:off x="8797771" y="2938509"/>
            <a:ext cx="1624613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56752994-109E-A46B-005B-220B43F65818}"/>
              </a:ext>
            </a:extLst>
          </p:cNvPr>
          <p:cNvSpPr/>
          <p:nvPr/>
        </p:nvSpPr>
        <p:spPr>
          <a:xfrm>
            <a:off x="11383939" y="62227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948117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Use cases</a:t>
            </a:r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A2EB03B5-F842-43F2-A9C2-954BDD2844AA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70576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4BAD13AA-AE4F-4010-BF6B-D5E963B1E7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EB3A7-85EF-4720-B0BD-DA09EC954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1050" y="61912"/>
            <a:ext cx="10629900" cy="6734175"/>
          </a:xfrm>
          <a:prstGeom prst="rect">
            <a:avLst/>
          </a:prstGeom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A125CFCC-1EC6-4D23-8F0A-B159B2417390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298655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Scenarios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2F475B81-24BA-8082-2AA1-78EEEC171462}"/>
              </a:ext>
            </a:extLst>
          </p:cNvPr>
          <p:cNvSpPr/>
          <p:nvPr/>
        </p:nvSpPr>
        <p:spPr>
          <a:xfrm>
            <a:off x="11285161" y="6194512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855238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859531" y="2004501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 sz="4000">
                <a:solidFill>
                  <a:srgbClr val="FFFF00"/>
                </a:solidFill>
                <a:latin typeface="Ericsson Hilda"/>
              </a:rPr>
              <a:t>Yellow – activities in "real world", for example putting book on the shelf</a:t>
            </a:r>
            <a:endParaRPr lang="en-GB" sz="4000">
              <a:solidFill>
                <a:srgbClr val="FFFF00"/>
              </a:solidFill>
              <a:latin typeface="Ericsson Hilda"/>
              <a:cs typeface="Calibri Light" panose="020F0302020204030204"/>
            </a:endParaRPr>
          </a:p>
          <a:p>
            <a:pPr algn="ctr"/>
            <a:endParaRPr lang="en-GB" sz="4000">
              <a:solidFill>
                <a:schemeClr val="tx1"/>
              </a:solidFill>
              <a:latin typeface="Ericsson Hilda"/>
            </a:endParaRPr>
          </a:p>
          <a:p>
            <a:pPr algn="ctr"/>
            <a:r>
              <a:rPr lang="en-GB" sz="4000">
                <a:solidFill>
                  <a:schemeClr val="tx1"/>
                </a:solidFill>
                <a:latin typeface="Ericsson Hilda"/>
              </a:rPr>
              <a:t>White – virtual activities in Book Rental application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6DA9ACF-4838-FA34-467E-DDD50F9F9F3D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24012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66351"/>
            <a:ext cx="12218819" cy="6862207"/>
          </a:xfrm>
          <a:prstGeom prst="rect">
            <a:avLst/>
          </a:prstGeom>
        </p:spPr>
      </p:pic>
      <p:pic>
        <p:nvPicPr>
          <p:cNvPr id="5" name="Picture 4" descr="A person with long hair&#10;&#10;Description automatically generated with medium confidence">
            <a:extLst>
              <a:ext uri="{FF2B5EF4-FFF2-40B4-BE49-F238E27FC236}">
                <a16:creationId xmlns:a16="http://schemas.microsoft.com/office/drawing/2014/main" id="{C207980C-DC74-4A3D-98F4-A7CA29DA23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1" y="1426886"/>
            <a:ext cx="1625906" cy="2258384"/>
          </a:xfrm>
          <a:prstGeom prst="rect">
            <a:avLst/>
          </a:prstGeom>
        </p:spPr>
      </p:pic>
      <p:pic>
        <p:nvPicPr>
          <p:cNvPr id="8" name="Picture 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523EBA1F-1097-4358-8AF0-BDE9F512EF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1232" y="3738964"/>
            <a:ext cx="1956391" cy="270073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22123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Before we start …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367277"/>
            <a:ext cx="482228" cy="48243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4F79DA2-F192-46F8-9918-FDE42342F149}"/>
              </a:ext>
            </a:extLst>
          </p:cNvPr>
          <p:cNvSpPr txBox="1"/>
          <p:nvPr/>
        </p:nvSpPr>
        <p:spPr>
          <a:xfrm>
            <a:off x="2140895" y="1271663"/>
            <a:ext cx="7222872" cy="2468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Kinga</a:t>
            </a:r>
            <a:endParaRPr lang="en-US">
              <a:latin typeface="Ericsson Hilda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Participated in Women In Tech Camp in 2017 , where decided to apply for internships at Ericsson,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Now works as Senior Software Developer responsible of automation in one of Ericsson’s QAs,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 Main technology used at work: Java.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EAE8F4-9644-4E4E-BAC7-3AB1B9593647}"/>
              </a:ext>
            </a:extLst>
          </p:cNvPr>
          <p:cNvSpPr txBox="1"/>
          <p:nvPr/>
        </p:nvSpPr>
        <p:spPr>
          <a:xfrm>
            <a:off x="3724205" y="4126111"/>
            <a:ext cx="5201501" cy="2468368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Łukasz</a:t>
            </a:r>
            <a:endParaRPr lang="en-US">
              <a:latin typeface="Ericsson Hilda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Has been working at Ericsson for 9 years,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Senior Software Developer responsible of automation in one of Ericsson’s QAs,</a:t>
            </a:r>
            <a:endParaRPr lang="en-US" sz="2000">
              <a:latin typeface="Ericsson Hilda" panose="00000500000000000000" pitchFamily="2" charset="0"/>
            </a:endParaRPr>
          </a:p>
          <a:p>
            <a:pPr marL="342900">
              <a:lnSpc>
                <a:spcPct val="125000"/>
              </a:lnSpc>
              <a:buFontTx/>
              <a:buChar char="-"/>
            </a:pPr>
            <a:r>
              <a:rPr lang="en-US" sz="2000">
                <a:latin typeface="Ericsson Hilda"/>
              </a:rPr>
              <a:t> Main technology used at work: Java.</a:t>
            </a:r>
          </a:p>
          <a:p>
            <a:pPr marL="342900">
              <a:lnSpc>
                <a:spcPct val="125000"/>
              </a:lnSpc>
              <a:buFontTx/>
              <a:buChar char="-"/>
            </a:pP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3" name="Star: 5 Points 2">
            <a:extLst>
              <a:ext uri="{FF2B5EF4-FFF2-40B4-BE49-F238E27FC236}">
                <a16:creationId xmlns:a16="http://schemas.microsoft.com/office/drawing/2014/main" id="{F654EBCD-334F-DD5B-6F23-4BBAADCCE82C}"/>
              </a:ext>
            </a:extLst>
          </p:cNvPr>
          <p:cNvSpPr/>
          <p:nvPr/>
        </p:nvSpPr>
        <p:spPr>
          <a:xfrm>
            <a:off x="11496825" y="6167885"/>
            <a:ext cx="605979" cy="492025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9A1F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696099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1: Library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</a:t>
            </a:r>
            <a:r>
              <a:rPr lang="en-US" sz="4800" b="1">
                <a:latin typeface="Ericsson Hilda Light"/>
              </a:rPr>
              <a:t>bought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a new book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871647" y="2456087"/>
            <a:ext cx="7755994" cy="310854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FFFF00"/>
                </a:solidFill>
                <a:latin typeface="Ericsson Hilda"/>
              </a:rPr>
              <a:t>Librarian puts the new book on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Librarian starts the Book Rental application, logs in and clicks “Add New Book” button.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Librarian fills in the form and confirms operation. Book is added to the system.</a:t>
            </a:r>
          </a:p>
        </p:txBody>
      </p:sp>
      <p:pic>
        <p:nvPicPr>
          <p:cNvPr id="11" name="Graphic 10" descr="An open book">
            <a:extLst>
              <a:ext uri="{FF2B5EF4-FFF2-40B4-BE49-F238E27FC236}">
                <a16:creationId xmlns:a16="http://schemas.microsoft.com/office/drawing/2014/main" id="{404A1566-ED9A-489B-8B64-B6D843A778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74404" y="3522221"/>
            <a:ext cx="1963499" cy="22288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2B9393F-CE1D-4BB5-8541-9302AEE8E662}"/>
              </a:ext>
            </a:extLst>
          </p:cNvPr>
          <p:cNvSpPr txBox="1"/>
          <p:nvPr/>
        </p:nvSpPr>
        <p:spPr>
          <a:xfrm>
            <a:off x="2398900" y="4421223"/>
            <a:ext cx="641475" cy="430887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>
                <a:solidFill>
                  <a:schemeClr val="accent2"/>
                </a:solidFill>
              </a:rPr>
              <a:t>Book ID 379234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4C4257-AC43-12D3-CBA8-3FC0D00AF6E7}"/>
              </a:ext>
            </a:extLst>
          </p:cNvPr>
          <p:cNvSpPr txBox="1"/>
          <p:nvPr/>
        </p:nvSpPr>
        <p:spPr>
          <a:xfrm>
            <a:off x="536195" y="5835454"/>
            <a:ext cx="2221422" cy="53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>
                <a:latin typeface="Ericsson Hilda" panose="00000500000000000000" pitchFamily="2" charset="0"/>
              </a:rPr>
              <a:t>Librarian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600E640-0889-3DAD-C02B-3A7A3D5B75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4923" y="1260986"/>
            <a:ext cx="1807542" cy="452038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C6C2D8-FCA9-E65E-FEA7-3CD70CD64A16}"/>
              </a:ext>
            </a:extLst>
          </p:cNvPr>
          <p:cNvSpPr txBox="1"/>
          <p:nvPr/>
        </p:nvSpPr>
        <p:spPr>
          <a:xfrm>
            <a:off x="2287974" y="1230164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2DA483E4-86B8-46A0-AAA1-7738E00E405A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6522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2: New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reader came </a:t>
            </a:r>
            <a:r>
              <a:rPr lang="en-US" sz="4800" b="1">
                <a:latin typeface="Ericsson Hilda Light"/>
              </a:rPr>
              <a:t>to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</a:t>
            </a:r>
            <a:r>
              <a:rPr lang="en-US" sz="4800" b="1">
                <a:latin typeface="Ericsson Hilda Light"/>
              </a:rPr>
              <a:t>the library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182817" y="2026323"/>
            <a:ext cx="6330772" cy="355481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New Reader arrived. The person wants to join library.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starts the Book Rental application, logs in and fills in the form “Add New User”. Unique ID is generated.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Library CARD ID is printed by Librarian. Document is given to the user.</a:t>
            </a: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11BE9F4-4CD5-406E-9752-5010FA55B7EC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4F8BE13-83BE-4516-A7F6-1D56FD5A6F1F}"/>
              </a:ext>
            </a:extLst>
          </p:cNvPr>
          <p:cNvGrpSpPr/>
          <p:nvPr/>
        </p:nvGrpSpPr>
        <p:grpSpPr>
          <a:xfrm>
            <a:off x="9507666" y="1219941"/>
            <a:ext cx="2221422" cy="5153031"/>
            <a:chOff x="9292006" y="1320583"/>
            <a:chExt cx="2221422" cy="515303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BD7FB58-27F4-848E-78AD-4F99451BF1C1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8" name="Picture 7" descr="Icon&#10;&#10;Description automatically generated">
              <a:extLst>
                <a:ext uri="{FF2B5EF4-FFF2-40B4-BE49-F238E27FC236}">
                  <a16:creationId xmlns:a16="http://schemas.microsoft.com/office/drawing/2014/main" id="{352C0C6F-7541-1BBD-1634-48B9657B6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70B912A4-1AE0-CEFD-C70D-299EF66AC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39348" y="1287999"/>
            <a:ext cx="2420924" cy="483366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ABF2263-B439-F7D9-3ADF-37667AC69113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55BB54C-FEE4-B617-F003-48D683C9E6FE}"/>
              </a:ext>
            </a:extLst>
          </p:cNvPr>
          <p:cNvSpPr txBox="1"/>
          <p:nvPr/>
        </p:nvSpPr>
        <p:spPr>
          <a:xfrm>
            <a:off x="1737641" y="1187831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6" name="Star: 7 Points 15">
            <a:extLst>
              <a:ext uri="{FF2B5EF4-FFF2-40B4-BE49-F238E27FC236}">
                <a16:creationId xmlns:a16="http://schemas.microsoft.com/office/drawing/2014/main" id="{6B3C6FB3-46BA-4774-A526-7E4ABA351AD0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049728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latin typeface="Ericsson Hilda Light"/>
              </a:rPr>
              <a:t>Scenario 3: Reader</a:t>
            </a:r>
            <a:r>
              <a:rPr kumimoji="0" lang="en-US" sz="48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wants to rent a book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181499" y="1884238"/>
            <a:ext cx="6330772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comes in into the library building. Guest informs librarian about the book he wishes to rent.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searches book in System. The book is available.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Librarian takes the book from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registers renting book in the system using ID of Library CARD showed by user. </a:t>
            </a: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007D799-2EB8-42B2-A03A-35D43DF1EBC4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9A6370F3-BD16-EA57-72B5-E7322E239C5A}"/>
              </a:ext>
            </a:extLst>
          </p:cNvPr>
          <p:cNvGrpSpPr/>
          <p:nvPr/>
        </p:nvGrpSpPr>
        <p:grpSpPr>
          <a:xfrm>
            <a:off x="9723327" y="1119300"/>
            <a:ext cx="2221422" cy="5153031"/>
            <a:chOff x="9292006" y="1320583"/>
            <a:chExt cx="2221422" cy="5153031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895358A-E719-2BA9-EBB1-1D55FF9C8737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6" name="Picture 5" descr="Icon&#10;&#10;Description automatically generated">
              <a:extLst>
                <a:ext uri="{FF2B5EF4-FFF2-40B4-BE49-F238E27FC236}">
                  <a16:creationId xmlns:a16="http://schemas.microsoft.com/office/drawing/2014/main" id="{A8220AA4-98B7-0AC6-D576-8253C602A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795426F7-E7B3-44B3-EC1D-CA7737E5B5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25612" y="1213449"/>
            <a:ext cx="2420924" cy="483366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1185BD1-E4E5-D64E-D5ED-9700CA47E655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8FD7C3D-F88B-3D33-4402-D13D0E221AB7}"/>
              </a:ext>
            </a:extLst>
          </p:cNvPr>
          <p:cNvSpPr txBox="1"/>
          <p:nvPr/>
        </p:nvSpPr>
        <p:spPr>
          <a:xfrm>
            <a:off x="1681197" y="1131386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15" name="Star: 7 Points 14">
            <a:extLst>
              <a:ext uri="{FF2B5EF4-FFF2-40B4-BE49-F238E27FC236}">
                <a16:creationId xmlns:a16="http://schemas.microsoft.com/office/drawing/2014/main" id="{A51F9BE7-3B79-43F3-84C8-FBBB7FCA311C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2755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Scenario 4: Reader</a:t>
            </a:r>
            <a:r>
              <a:rPr kumimoji="0" lang="en-US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 comes to library</a:t>
            </a:r>
            <a:r>
              <a:rPr lang="en-US" b="1">
                <a:latin typeface="Ericsson Hilda Light"/>
              </a:rPr>
              <a:t> </a:t>
            </a:r>
            <a:r>
              <a:rPr kumimoji="0" lang="en-US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and returns book</a:t>
            </a:r>
            <a:endParaRPr lang="en-US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043318" y="2117298"/>
            <a:ext cx="6330772" cy="393954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comes in into the library building and returns the 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searches book in System and registers that the book is back.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Librarian puts the book on the shelf.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From now on other readers might borrow this book.</a:t>
            </a:r>
          </a:p>
        </p:txBody>
      </p:sp>
      <p:pic>
        <p:nvPicPr>
          <p:cNvPr id="20" name="Graphic 19" descr="Graph and note paper pads with pencil">
            <a:extLst>
              <a:ext uri="{FF2B5EF4-FFF2-40B4-BE49-F238E27FC236}">
                <a16:creationId xmlns:a16="http://schemas.microsoft.com/office/drawing/2014/main" id="{25FFE7A1-45AF-47BB-8457-AB1839B78A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90616" y="4041173"/>
            <a:ext cx="1795460" cy="182219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2FF4B599-444C-4863-84DF-493343D1B7A8}"/>
              </a:ext>
            </a:extLst>
          </p:cNvPr>
          <p:cNvSpPr txBox="1"/>
          <p:nvPr/>
        </p:nvSpPr>
        <p:spPr>
          <a:xfrm>
            <a:off x="2050681" y="4554603"/>
            <a:ext cx="769955" cy="646331"/>
          </a:xfrm>
          <a:prstGeom prst="rect">
            <a:avLst/>
          </a:prstGeom>
          <a:noFill/>
          <a:ln w="38100">
            <a:solidFill>
              <a:schemeClr val="accent4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b="1">
                <a:solidFill>
                  <a:schemeClr val="accent2"/>
                </a:solidFill>
              </a:rPr>
              <a:t>Library Card ID</a:t>
            </a:r>
          </a:p>
          <a:p>
            <a:r>
              <a:rPr lang="en-US" sz="1200" b="1">
                <a:solidFill>
                  <a:schemeClr val="accent2"/>
                </a:solidFill>
              </a:rPr>
              <a:t>123456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E2E435-FBED-C85B-0D02-FECF94D93F1F}"/>
              </a:ext>
            </a:extLst>
          </p:cNvPr>
          <p:cNvSpPr txBox="1"/>
          <p:nvPr/>
        </p:nvSpPr>
        <p:spPr>
          <a:xfrm>
            <a:off x="210362" y="6131306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391C7E-5CFA-F25F-8478-2AA7DD865438}"/>
              </a:ext>
            </a:extLst>
          </p:cNvPr>
          <p:cNvGrpSpPr/>
          <p:nvPr/>
        </p:nvGrpSpPr>
        <p:grpSpPr>
          <a:xfrm>
            <a:off x="9723327" y="1090545"/>
            <a:ext cx="2221422" cy="5153031"/>
            <a:chOff x="9292006" y="1320583"/>
            <a:chExt cx="2221422" cy="51530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76F56-973D-0635-43CF-29776A81287A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AC9D5D2-468E-6EBA-E70F-12605A0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A809C95C-BF1E-B65A-E4F1-ACCEB9E89E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8057" y="1552115"/>
            <a:ext cx="2223369" cy="449500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C06F31-3B56-16B0-C4FF-6E7E9D07AE37}"/>
              </a:ext>
            </a:extLst>
          </p:cNvPr>
          <p:cNvSpPr txBox="1"/>
          <p:nvPr/>
        </p:nvSpPr>
        <p:spPr>
          <a:xfrm>
            <a:off x="1540086" y="1089053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803981CD-73DE-9EEB-14B9-B2518017932E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8204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55882" y="284267"/>
            <a:ext cx="11795907" cy="106940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Scenario 5: Pile of returned books, readers already left</a:t>
            </a:r>
            <a:endParaRPr lang="en-US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612531" y="1653496"/>
            <a:ext cx="7696619" cy="54784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In the morning many readers came to the library building. Librarian was very busy... </a:t>
            </a:r>
            <a:endParaRPr lang="en-US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In meanwhile a few readers put their books on the table and left the library.</a:t>
            </a:r>
            <a:endParaRPr lang="en-US">
              <a:solidFill>
                <a:srgbClr val="FFFF00"/>
              </a:solidFill>
              <a:latin typeface="Calibri"/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Now, we have a pile of returned books,</a:t>
            </a:r>
            <a:endParaRPr lang="en-US">
              <a:solidFill>
                <a:srgbClr val="FFFF00"/>
              </a:solidFill>
              <a:latin typeface="Calibri" panose="020F0502020204030204"/>
              <a:cs typeface="Calibri" panose="020F0502020204030204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One by one book, Librarian opens the books and finds the rubber stamp with book id,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For each book librarian finds record in the system under "Rented Books" and clicks "Return Book" button.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D391C7E-5CFA-F25F-8478-2AA7DD865438}"/>
              </a:ext>
            </a:extLst>
          </p:cNvPr>
          <p:cNvGrpSpPr/>
          <p:nvPr/>
        </p:nvGrpSpPr>
        <p:grpSpPr>
          <a:xfrm>
            <a:off x="9967742" y="1219941"/>
            <a:ext cx="2221422" cy="5153031"/>
            <a:chOff x="9292006" y="1320583"/>
            <a:chExt cx="2221422" cy="51530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5176F56-973D-0635-43CF-29776A81287A}"/>
                </a:ext>
              </a:extLst>
            </p:cNvPr>
            <p:cNvSpPr txBox="1"/>
            <p:nvPr/>
          </p:nvSpPr>
          <p:spPr>
            <a:xfrm>
              <a:off x="9292006" y="5936095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6" descr="Icon&#10;&#10;Description automatically generated">
              <a:extLst>
                <a:ext uri="{FF2B5EF4-FFF2-40B4-BE49-F238E27FC236}">
                  <a16:creationId xmlns:a16="http://schemas.microsoft.com/office/drawing/2014/main" id="{7AC9D5D2-468E-6EBA-E70F-12605A04F9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513438" y="1320583"/>
              <a:ext cx="1807542" cy="4520383"/>
            </a:xfrm>
            <a:prstGeom prst="rect">
              <a:avLst/>
            </a:prstGeom>
          </p:spPr>
        </p:pic>
      </p:grpSp>
      <p:pic>
        <p:nvPicPr>
          <p:cNvPr id="2" name="Picture 3">
            <a:extLst>
              <a:ext uri="{FF2B5EF4-FFF2-40B4-BE49-F238E27FC236}">
                <a16:creationId xmlns:a16="http://schemas.microsoft.com/office/drawing/2014/main" id="{F3E3E7DA-4D74-4ED1-0C18-8D8C8B85DB5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36" y="2229928"/>
            <a:ext cx="2786332" cy="27575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2F9EE9-C5EE-8B26-F224-7E9F6EF81F66}"/>
              </a:ext>
            </a:extLst>
          </p:cNvPr>
          <p:cNvSpPr txBox="1"/>
          <p:nvPr/>
        </p:nvSpPr>
        <p:spPr>
          <a:xfrm>
            <a:off x="1060308" y="962053"/>
            <a:ext cx="5396505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00B0F0"/>
                </a:solidFill>
                <a:latin typeface="Ericsson Hilda"/>
              </a:rPr>
              <a:t>&lt;&lt;INSIDE LIBRARY&gt;&gt;</a:t>
            </a:r>
            <a:endParaRPr lang="en-US" sz="3200" b="1">
              <a:solidFill>
                <a:srgbClr val="00B0F0"/>
              </a:solidFill>
              <a:cs typeface="Calibri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B57D74A9-4850-C903-8495-AFD2F8FC6385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50320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55882" y="284267"/>
            <a:ext cx="11795907" cy="106940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Scenario 6: Reader logs in to Rental App from home,</a:t>
            </a:r>
            <a:endParaRPr lang="en-US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725420" y="1766385"/>
            <a:ext cx="8486841" cy="432426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Reader needs certain book for his university work.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Reader logs in to the system,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Reader goes to "Search Book" and types the query.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System displays the information about the desired book.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solidFill>
                  <a:srgbClr val="FFFF00"/>
                </a:solidFill>
                <a:latin typeface="Ericsson Hilda"/>
              </a:rPr>
              <a:t>Book is available in the library and not rented, so user will visit the building in person,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solidFill>
                <a:srgbClr val="FFFF00"/>
              </a:solidFill>
              <a:latin typeface="Ericsson Hild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DF75EA-77F8-B264-69F1-FACBAB6CD518}"/>
              </a:ext>
            </a:extLst>
          </p:cNvPr>
          <p:cNvSpPr txBox="1"/>
          <p:nvPr/>
        </p:nvSpPr>
        <p:spPr>
          <a:xfrm>
            <a:off x="633695" y="6060751"/>
            <a:ext cx="1790883" cy="527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 b="1">
                <a:latin typeface="Ericsson Hilda" panose="00000500000000000000" pitchFamily="2" charset="0"/>
              </a:rPr>
              <a:t>Reader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5B96ED81-B3E4-2A0F-31A3-4A2BC4223E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388" y="1566227"/>
            <a:ext cx="2223369" cy="449500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97D5A59-0C18-2305-4F61-246B6CB3929F}"/>
              </a:ext>
            </a:extLst>
          </p:cNvPr>
          <p:cNvSpPr txBox="1"/>
          <p:nvPr/>
        </p:nvSpPr>
        <p:spPr>
          <a:xfrm>
            <a:off x="1328419" y="919719"/>
            <a:ext cx="2884728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b="1">
                <a:solidFill>
                  <a:srgbClr val="92D050"/>
                </a:solidFill>
                <a:latin typeface="Ericsson Hilda"/>
              </a:rPr>
              <a:t>&lt;&lt;ONLINE&gt;&gt;</a:t>
            </a:r>
            <a:endParaRPr lang="en-US" sz="3200" b="1">
              <a:solidFill>
                <a:srgbClr val="92D050"/>
              </a:solidFill>
              <a:cs typeface="Calibri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33FE183A-016C-0206-F5A7-C64E85102AED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76903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/>
              </a:rPr>
              <a:t>Limitations</a:t>
            </a:r>
            <a:endParaRPr lang="en-GB">
              <a:solidFill>
                <a:schemeClr val="tx1"/>
              </a:solidFill>
              <a:latin typeface="Ericsson Hilda" panose="00000500000000000000" pitchFamily="2" charset="0"/>
            </a:endParaRP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0316CCE8-A029-FD08-05A8-3EAA2F93D89B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8583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Limitations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511048" y="2214197"/>
            <a:ext cx="7639112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Application can be used in libraries, so it is designed to be run on Laptops/Computers,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>
                <a:latin typeface="Ericsson Hilda"/>
              </a:rPr>
              <a:t>Application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is NOT supposed </a:t>
            </a:r>
            <a:r>
              <a:rPr lang="en-US" sz="2800">
                <a:latin typeface="Ericsson Hilda"/>
              </a:rPr>
              <a:t>to be used on cell phones.</a:t>
            </a:r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8D6D1195-354B-3150-48F6-6FAF9739BA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33116" y="1025106"/>
            <a:ext cx="3620220" cy="480778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1FC21BF0-CCDC-9771-F275-B96119750FF7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02943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Limitations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738475" y="1646559"/>
            <a:ext cx="6697660" cy="52219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Application</a:t>
            </a:r>
            <a:r>
              <a:rPr lang="en-US" sz="2500"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is designed to be simple and not complicated</a:t>
            </a:r>
            <a:r>
              <a:rPr lang="en-US" sz="2500">
                <a:latin typeface="Ericsson Hilda"/>
              </a:rPr>
              <a:t>. Many features are simplified,</a:t>
            </a: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Application was designed for </a:t>
            </a:r>
            <a:r>
              <a:rPr lang="en-US" sz="2500" b="1" u="sng">
                <a:solidFill>
                  <a:srgbClr val="FFFF00"/>
                </a:solidFill>
                <a:latin typeface="Ericsson Hilda"/>
              </a:rPr>
              <a:t>training purpose.</a:t>
            </a:r>
            <a:endParaRPr lang="en-US" sz="2500" u="sng" dirty="0">
              <a:latin typeface="Ericsson Hilda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 b="1" u="sng" dirty="0">
              <a:solidFill>
                <a:srgbClr val="FFFF00"/>
              </a:solidFill>
              <a:latin typeface="Ericsson Hilda"/>
              <a:cs typeface="Calibri" panose="020F0502020204030204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b="1" dirty="0">
                <a:latin typeface="Ericsson Hilda"/>
                <a:cs typeface="Calibri" panose="020F0502020204030204"/>
              </a:rPr>
              <a:t>What is simplified?</a:t>
            </a:r>
            <a:endParaRPr lang="en-US" dirty="0"/>
          </a:p>
          <a:p>
            <a:pPr>
              <a:lnSpc>
                <a:spcPct val="125000"/>
              </a:lnSpc>
            </a:pPr>
            <a:r>
              <a:rPr lang="en-US" sz="2500" b="1" dirty="0">
                <a:latin typeface="Ericsson Hilda"/>
                <a:cs typeface="Calibri" panose="020F0502020204030204"/>
              </a:rPr>
              <a:t>- no registration and same password for each user with the same role</a:t>
            </a:r>
          </a:p>
          <a:p>
            <a:pPr>
              <a:lnSpc>
                <a:spcPct val="125000"/>
              </a:lnSpc>
            </a:pPr>
            <a:r>
              <a:rPr lang="en-US" sz="2500" b="1" dirty="0">
                <a:latin typeface="Ericsson Hilda"/>
                <a:cs typeface="Calibri" panose="020F0502020204030204"/>
              </a:rPr>
              <a:t>- no limit of books and no due date for rentals</a:t>
            </a:r>
          </a:p>
          <a:p>
            <a:pPr>
              <a:lnSpc>
                <a:spcPct val="125000"/>
              </a:lnSpc>
            </a:pPr>
            <a:endParaRPr lang="en-US">
              <a:cs typeface="Calibri" panose="020F0502020204030204"/>
            </a:endParaRPr>
          </a:p>
        </p:txBody>
      </p:sp>
      <p:pic>
        <p:nvPicPr>
          <p:cNvPr id="15" name="Picture 14" descr="A picture containing text, doll&#10;&#10;Description automatically generated">
            <a:extLst>
              <a:ext uri="{FF2B5EF4-FFF2-40B4-BE49-F238E27FC236}">
                <a16:creationId xmlns:a16="http://schemas.microsoft.com/office/drawing/2014/main" id="{6B371CEA-7D69-41EE-882E-BA4D60BABB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970" y="1723238"/>
            <a:ext cx="1709744" cy="4343570"/>
          </a:xfrm>
          <a:prstGeom prst="rect">
            <a:avLst/>
          </a:prstGeom>
        </p:spPr>
      </p:pic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CDCC08BB-76CE-3FCC-4A79-3AA5E0B48D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916" y="1860430"/>
            <a:ext cx="1709450" cy="4201065"/>
          </a:xfrm>
          <a:prstGeom prst="rect">
            <a:avLst/>
          </a:prstGeom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2986B981-FB52-3178-B454-06F38CA824E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0462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Limitations – what is missing?</a:t>
            </a:r>
            <a:endParaRPr lang="en-US" sz="54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571624" y="1512748"/>
            <a:ext cx="10389606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There should be a limit of books that could be rented by one user at a time </a:t>
            </a:r>
            <a:r>
              <a:rPr lang="en-US" sz="2800">
                <a:latin typeface="Ericsson Hilda"/>
              </a:rPr>
              <a:t>(also, zero books should exceeding the deadline). No renting possible for person that is breaking the rule.</a:t>
            </a: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solidFill>
                <a:srgbClr val="FFFFFF"/>
              </a:solidFill>
              <a:latin typeface="Ericsson Hild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Each rent should have the starting date and expected date of returning (30 days). </a:t>
            </a:r>
            <a:r>
              <a:rPr lang="en-US" sz="2800">
                <a:latin typeface="Ericsson Hilda"/>
              </a:rPr>
              <a:t>The return date for the rented the book can be postponed by Librarian.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Book Reservations by readers, they can be made online</a:t>
            </a:r>
            <a:r>
              <a:rPr lang="en-US" sz="2800">
                <a:latin typeface="Ericsson Hilda"/>
              </a:rPr>
              <a:t> – no need to arrive to library. Reserved book cannot be rented.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7D6DA976-6E63-21F8-4F39-35A0D0CA8EDA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784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Content of presentation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068A1966-6973-446A-B880-40779AD101FA}"/>
              </a:ext>
            </a:extLst>
          </p:cNvPr>
          <p:cNvGrpSpPr/>
          <p:nvPr/>
        </p:nvGrpSpPr>
        <p:grpSpPr>
          <a:xfrm>
            <a:off x="546022" y="1569459"/>
            <a:ext cx="4594706" cy="2631490"/>
            <a:chOff x="580195" y="1884858"/>
            <a:chExt cx="4594706" cy="2631490"/>
          </a:xfrm>
        </p:grpSpPr>
        <p:sp>
          <p:nvSpPr>
            <p:cNvPr id="9" name="Square">
              <a:extLst>
                <a:ext uri="{FF2B5EF4-FFF2-40B4-BE49-F238E27FC236}">
                  <a16:creationId xmlns:a16="http://schemas.microsoft.com/office/drawing/2014/main" id="{F866D14D-D5A8-4318-AC64-2584DA9FE128}"/>
                </a:ext>
              </a:extLst>
            </p:cNvPr>
            <p:cNvSpPr>
              <a:spLocks/>
            </p:cNvSpPr>
            <p:nvPr/>
          </p:nvSpPr>
          <p:spPr>
            <a:xfrm>
              <a:off x="580195" y="1884858"/>
              <a:ext cx="640080" cy="640080"/>
            </a:xfrm>
            <a:prstGeom prst="rect">
              <a:avLst/>
            </a:pr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6CA66AD-D631-4C5E-A924-BC952D4B4394}"/>
                </a:ext>
              </a:extLst>
            </p:cNvPr>
            <p:cNvSpPr txBox="1"/>
            <p:nvPr/>
          </p:nvSpPr>
          <p:spPr>
            <a:xfrm>
              <a:off x="1347075" y="1884858"/>
              <a:ext cx="3827826" cy="263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>
                  <a:latin typeface="Ericsson Hilda"/>
                </a:rPr>
                <a:t>Functional specification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General Info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Roles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Items/Objects in System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Use Cases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Scenarios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Limitations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Forms/Views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0914637-BD16-40BE-AED2-531249B6431D}"/>
              </a:ext>
            </a:extLst>
          </p:cNvPr>
          <p:cNvGrpSpPr/>
          <p:nvPr/>
        </p:nvGrpSpPr>
        <p:grpSpPr>
          <a:xfrm>
            <a:off x="6382143" y="1569459"/>
            <a:ext cx="4874742" cy="2631490"/>
            <a:chOff x="6475326" y="1880626"/>
            <a:chExt cx="4874742" cy="2631490"/>
          </a:xfrm>
        </p:grpSpPr>
        <p:sp>
          <p:nvSpPr>
            <p:cNvPr id="15" name="Square">
              <a:extLst>
                <a:ext uri="{FF2B5EF4-FFF2-40B4-BE49-F238E27FC236}">
                  <a16:creationId xmlns:a16="http://schemas.microsoft.com/office/drawing/2014/main" id="{8E75EA6B-92DA-4B13-9F06-604304A44ADA}"/>
                </a:ext>
              </a:extLst>
            </p:cNvPr>
            <p:cNvSpPr>
              <a:spLocks/>
            </p:cNvSpPr>
            <p:nvPr/>
          </p:nvSpPr>
          <p:spPr>
            <a:xfrm>
              <a:off x="6475326" y="1880626"/>
              <a:ext cx="640080" cy="640080"/>
            </a:xfrm>
            <a:prstGeom prst="rect">
              <a:avLst/>
            </a:prstGeom>
            <a:solidFill>
              <a:srgbClr val="00B0F0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D35B5D5-64E3-4CC1-ABDC-8B5C51E947A3}"/>
                </a:ext>
              </a:extLst>
            </p:cNvPr>
            <p:cNvSpPr txBox="1"/>
            <p:nvPr/>
          </p:nvSpPr>
          <p:spPr>
            <a:xfrm>
              <a:off x="7237084" y="1880626"/>
              <a:ext cx="4112984" cy="263149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 dirty="0">
                  <a:latin typeface="Ericsson Hilda"/>
                </a:rPr>
                <a:t>Implementation - Backend</a:t>
              </a:r>
              <a:endParaRPr lang="en-US" sz="2500" b="1" dirty="0">
                <a:latin typeface="Ericsson Hilda" panose="00000500000000000000" pitchFamily="2" charset="0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Technologies used 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Spring Boot – what is it?</a:t>
              </a:r>
              <a:endParaRPr lang="en-US" sz="2000" dirty="0">
                <a:latin typeface="Ericsson Hilda" panose="00000500000000000000" pitchFamily="2" charset="0"/>
              </a:endParaRPr>
            </a:p>
            <a:p>
              <a:pPr marL="342900" indent="-342900">
                <a:buFont typeface="Arial,Sans-Serif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Database schema </a:t>
              </a:r>
              <a:endParaRPr lang="en-US" sz="2000" dirty="0">
                <a:ea typeface="+mn-lt"/>
                <a:cs typeface="+mn-lt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Database – Hibernate &amp; MySQL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REST methods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dirty="0">
                  <a:latin typeface="Ericsson Hilda"/>
                </a:rPr>
                <a:t>Spring Security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endParaRPr lang="en-US" sz="2000" dirty="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40E25F6-A6D3-49CA-89CE-1F7843279E67}"/>
              </a:ext>
            </a:extLst>
          </p:cNvPr>
          <p:cNvGrpSpPr/>
          <p:nvPr/>
        </p:nvGrpSpPr>
        <p:grpSpPr>
          <a:xfrm>
            <a:off x="646156" y="4785601"/>
            <a:ext cx="4514634" cy="1708160"/>
            <a:chOff x="646156" y="4785601"/>
            <a:chExt cx="4514634" cy="1708160"/>
          </a:xfrm>
        </p:grpSpPr>
        <p:sp>
          <p:nvSpPr>
            <p:cNvPr id="18" name="Square">
              <a:extLst>
                <a:ext uri="{FF2B5EF4-FFF2-40B4-BE49-F238E27FC236}">
                  <a16:creationId xmlns:a16="http://schemas.microsoft.com/office/drawing/2014/main" id="{326109FD-5816-4E1A-B566-EA86D330FA5A}"/>
                </a:ext>
              </a:extLst>
            </p:cNvPr>
            <p:cNvSpPr>
              <a:spLocks/>
            </p:cNvSpPr>
            <p:nvPr/>
          </p:nvSpPr>
          <p:spPr>
            <a:xfrm>
              <a:off x="646156" y="4831602"/>
              <a:ext cx="640080" cy="640080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3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C592382-B635-44BA-9B6F-8F284603A756}"/>
                </a:ext>
              </a:extLst>
            </p:cNvPr>
            <p:cNvSpPr txBox="1"/>
            <p:nvPr/>
          </p:nvSpPr>
          <p:spPr>
            <a:xfrm>
              <a:off x="1332964" y="4785601"/>
              <a:ext cx="3827826" cy="1708160"/>
            </a:xfrm>
            <a:prstGeom prst="rect">
              <a:avLst/>
            </a:prstGeom>
            <a:noFill/>
          </p:spPr>
          <p:txBody>
            <a:bodyPr wrap="square" lIns="91440" tIns="45720" rIns="91440" bIns="45720" rtlCol="0" anchor="t">
              <a:spAutoFit/>
            </a:bodyPr>
            <a:lstStyle/>
            <a:p>
              <a:r>
                <a:rPr lang="en-US" sz="2500" b="1">
                  <a:latin typeface="Ericsson Hilda"/>
                </a:rPr>
                <a:t>View - Frontend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Technologies used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err="1">
                  <a:latin typeface="Ericsson Hilda"/>
                </a:rPr>
                <a:t>Thymeleaf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>
                  <a:latin typeface="Ericsson Hilda"/>
                </a:rPr>
                <a:t>Bootstrap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000" err="1">
                  <a:latin typeface="Ericsson Hilda" panose="00000500000000000000" pitchFamily="2" charset="0"/>
                </a:rPr>
                <a:t>JQuery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CD0D2E4-E3D6-4886-A012-4115CFB8A95C}"/>
              </a:ext>
            </a:extLst>
          </p:cNvPr>
          <p:cNvGrpSpPr/>
          <p:nvPr/>
        </p:nvGrpSpPr>
        <p:grpSpPr>
          <a:xfrm>
            <a:off x="6382143" y="5085602"/>
            <a:ext cx="5569645" cy="784830"/>
            <a:chOff x="6382143" y="5085602"/>
            <a:chExt cx="5569645" cy="784830"/>
          </a:xfrm>
        </p:grpSpPr>
        <p:sp>
          <p:nvSpPr>
            <p:cNvPr id="21" name="Square">
              <a:extLst>
                <a:ext uri="{FF2B5EF4-FFF2-40B4-BE49-F238E27FC236}">
                  <a16:creationId xmlns:a16="http://schemas.microsoft.com/office/drawing/2014/main" id="{EB23A800-8A6C-402C-91C2-34C0BBE86002}"/>
                </a:ext>
              </a:extLst>
            </p:cNvPr>
            <p:cNvSpPr>
              <a:spLocks/>
            </p:cNvSpPr>
            <p:nvPr/>
          </p:nvSpPr>
          <p:spPr>
            <a:xfrm>
              <a:off x="6382143" y="5085602"/>
              <a:ext cx="640080" cy="640080"/>
            </a:xfrm>
            <a:prstGeom prst="rect">
              <a:avLst/>
            </a:pr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vert="horz" wrap="square" lIns="25400" tIns="25400" rIns="25400" bIns="25400" numCol="1" anchor="ctr">
              <a:noAutofit/>
            </a:bodyPr>
            <a:lstStyle/>
            <a:p>
              <a:pPr marL="0" indent="0" algn="ctr">
                <a:buNone/>
                <a:defRPr sz="3600"/>
              </a:pPr>
              <a:r>
                <a:rPr lang="en-US" sz="4000">
                  <a:latin typeface="+mj-lt"/>
                </a:rPr>
                <a:t>4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D899B5D-A80B-4269-9A2A-0A27B53CCE55}"/>
                </a:ext>
              </a:extLst>
            </p:cNvPr>
            <p:cNvSpPr txBox="1"/>
            <p:nvPr/>
          </p:nvSpPr>
          <p:spPr>
            <a:xfrm>
              <a:off x="7115405" y="5085602"/>
              <a:ext cx="4836383" cy="7848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500" b="1">
                  <a:latin typeface="Ericsson Hilda" panose="00000500000000000000" pitchFamily="2" charset="0"/>
                </a:rPr>
                <a:t>Questions</a:t>
              </a:r>
            </a:p>
            <a:p>
              <a:endParaRPr lang="en-US" sz="2000">
                <a:latin typeface="Ericsson Hilda" panose="00000500000000000000" pitchFamily="2" charset="0"/>
              </a:endParaRPr>
            </a:p>
          </p:txBody>
        </p:sp>
      </p:grpSp>
      <p:sp>
        <p:nvSpPr>
          <p:cNvPr id="25" name="Star: 5 Points 24">
            <a:extLst>
              <a:ext uri="{FF2B5EF4-FFF2-40B4-BE49-F238E27FC236}">
                <a16:creationId xmlns:a16="http://schemas.microsoft.com/office/drawing/2014/main" id="{A4D6E9D6-0435-6C79-66D4-E1560957CF7E}"/>
              </a:ext>
            </a:extLst>
          </p:cNvPr>
          <p:cNvSpPr/>
          <p:nvPr/>
        </p:nvSpPr>
        <p:spPr>
          <a:xfrm>
            <a:off x="11295543" y="6067244"/>
            <a:ext cx="649111" cy="592666"/>
          </a:xfrm>
          <a:prstGeom prst="star5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E09A1F"/>
              </a:solidFill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88213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Limitations – what is missing?</a:t>
            </a:r>
            <a:endParaRPr lang="en-US" sz="54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86958" y="1230525"/>
            <a:ext cx="10982273" cy="48320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 panose="00000500000000000000" pitchFamily="2" charset="0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</a:rPr>
              <a:t>Real login and registration handling</a:t>
            </a:r>
            <a:r>
              <a:rPr lang="en-US" sz="2800">
                <a:latin typeface="Ericsson Hilda"/>
              </a:rPr>
              <a:t>– so far, our application uses simplified login page with pre-defined passwords, roles for all users are granted on application start,</a:t>
            </a:r>
            <a:endParaRPr lang="en-US" sz="2800"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/>
              <a:ea typeface="+mn-lt"/>
              <a:cs typeface="+mn-lt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  <a:cs typeface="Calibri" panose="020F0502020204030204"/>
              </a:rPr>
              <a:t>Users should be able to login to system immediately after they were added</a:t>
            </a:r>
            <a:r>
              <a:rPr lang="en-US" sz="2800">
                <a:latin typeface="Ericsson Hilda"/>
                <a:cs typeface="Calibri" panose="020F0502020204030204"/>
              </a:rPr>
              <a:t> (for now it requires the restart of application),</a:t>
            </a:r>
          </a:p>
          <a:p>
            <a:pPr marL="342900" indent="-342900">
              <a:buFont typeface="Arial,Sans-Serif" panose="020B0604020202020204" pitchFamily="34" charset="0"/>
              <a:buChar char="•"/>
            </a:pPr>
            <a:endParaRPr lang="en-US" sz="2800">
              <a:latin typeface="Ericsson Hilda"/>
              <a:cs typeface="Calibri" panose="020F0502020204030204"/>
            </a:endParaRPr>
          </a:p>
          <a:p>
            <a:pPr marL="342900" indent="-342900">
              <a:buFont typeface="Arial,Sans-Serif" panose="020B0604020202020204" pitchFamily="34" charset="0"/>
              <a:buChar char="•"/>
            </a:pPr>
            <a:r>
              <a:rPr lang="en-US" sz="2800" b="1">
                <a:solidFill>
                  <a:srgbClr val="FFFF00"/>
                </a:solidFill>
                <a:latin typeface="Ericsson Hilda"/>
                <a:cs typeface="Calibri" panose="020F0502020204030204"/>
              </a:rPr>
              <a:t>Lack of support for more than 1 copy of certain book </a:t>
            </a:r>
            <a:r>
              <a:rPr lang="en-US" sz="2800" b="1">
                <a:latin typeface="Ericsson Hilda"/>
                <a:cs typeface="Calibri" panose="020F0502020204030204"/>
              </a:rPr>
              <a:t>– </a:t>
            </a:r>
            <a:r>
              <a:rPr lang="en-US" sz="2800">
                <a:latin typeface="Ericsson Hilda"/>
                <a:cs typeface="Calibri" panose="020F0502020204030204"/>
              </a:rPr>
              <a:t>user needs to add two or more identical books. This should be improved,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>
              <a:latin typeface="Ericsson Hilda"/>
              <a:cs typeface="Calibri" panose="020F0502020204030204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1AFA380-CE28-DA15-7C51-8A9C861581C3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47921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Ericsson Hilda"/>
              </a:rPr>
              <a:t>Forms / Views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CC8A016E-20AC-5828-10DE-C8CDC475B88B}"/>
              </a:ext>
            </a:extLst>
          </p:cNvPr>
          <p:cNvSpPr/>
          <p:nvPr/>
        </p:nvSpPr>
        <p:spPr>
          <a:xfrm>
            <a:off x="11383939" y="6237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870483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7"/>
            <a:ext cx="12218819" cy="6862207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1094935" y="1663617"/>
            <a:ext cx="10002129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latin typeface="Ericsson Hilda" panose="00000500000000000000" pitchFamily="2" charset="0"/>
              </a:rPr>
              <a:t>It is high time for designing the forms/subpages of our app,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To complete this task we can: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use </a:t>
            </a:r>
            <a:r>
              <a:rPr lang="en-US" sz="2500" b="1" dirty="0">
                <a:latin typeface="Ericsson Hilda" panose="00000500000000000000" pitchFamily="2" charset="0"/>
              </a:rPr>
              <a:t>wireframing</a:t>
            </a:r>
            <a:r>
              <a:rPr lang="en-US" sz="2500" dirty="0">
                <a:latin typeface="Ericsson Hilda" panose="00000500000000000000" pitchFamily="2" charset="0"/>
              </a:rPr>
              <a:t> (there are many applications on web that helps us with it),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or simply draw/sketch our forms on paper,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39995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6AC6EA03-5A29-4CBC-BC57-280AA9A588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EF8B7F88-478C-C414-2CD5-ABBCCACB98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92" y="170068"/>
            <a:ext cx="11931929" cy="6521060"/>
          </a:xfrm>
          <a:prstGeom prst="rect">
            <a:avLst/>
          </a:prstGeom>
        </p:spPr>
      </p:pic>
      <p:sp>
        <p:nvSpPr>
          <p:cNvPr id="4" name="Cloud 3">
            <a:extLst>
              <a:ext uri="{FF2B5EF4-FFF2-40B4-BE49-F238E27FC236}">
                <a16:creationId xmlns:a16="http://schemas.microsoft.com/office/drawing/2014/main" id="{E30A1A69-1CB1-55A0-D7C1-A6A31488F53E}"/>
              </a:ext>
            </a:extLst>
          </p:cNvPr>
          <p:cNvSpPr/>
          <p:nvPr/>
        </p:nvSpPr>
        <p:spPr>
          <a:xfrm>
            <a:off x="11299273" y="141111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13106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D37E0A8B-4063-0FD2-3AB0-FCC51727A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11" y="114214"/>
            <a:ext cx="11675532" cy="62485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B013CB7-B1DE-4864-9736-40A84B76F053}"/>
              </a:ext>
            </a:extLst>
          </p:cNvPr>
          <p:cNvSpPr txBox="1"/>
          <p:nvPr/>
        </p:nvSpPr>
        <p:spPr>
          <a:xfrm>
            <a:off x="3047260" y="324655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[K] </a:t>
            </a:r>
            <a:endParaRPr lang="en-US"/>
          </a:p>
        </p:txBody>
      </p:sp>
      <p:sp>
        <p:nvSpPr>
          <p:cNvPr id="6" name="Star: 7 Points 5">
            <a:extLst>
              <a:ext uri="{FF2B5EF4-FFF2-40B4-BE49-F238E27FC236}">
                <a16:creationId xmlns:a16="http://schemas.microsoft.com/office/drawing/2014/main" id="{55DE9431-FF5F-D54F-CDC4-795DC573758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4583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0D65C50-9E13-DDA4-970F-26F97222ED72}"/>
              </a:ext>
            </a:extLst>
          </p:cNvPr>
          <p:cNvSpPr txBox="1"/>
          <p:nvPr/>
        </p:nvSpPr>
        <p:spPr>
          <a:xfrm>
            <a:off x="210978" y="219486"/>
            <a:ext cx="8143659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600" dirty="0">
                <a:solidFill>
                  <a:srgbClr val="0070C0"/>
                </a:solidFill>
                <a:latin typeface="Ericsson Hilda"/>
              </a:rPr>
              <a:t>Menu for Librarian vs Menu for Reader</a:t>
            </a:r>
            <a:endParaRPr lang="en-US" sz="3600">
              <a:solidFill>
                <a:srgbClr val="0070C0"/>
              </a:solidFill>
              <a:cs typeface="Calibri"/>
            </a:endParaRPr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E55045A-F2BC-EEE1-6B34-17B19B170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91" y="991509"/>
            <a:ext cx="11283350" cy="5651359"/>
          </a:xfrm>
          <a:prstGeom prst="rect">
            <a:avLst/>
          </a:prstGeom>
          <a:ln>
            <a:solidFill>
              <a:schemeClr val="accent3"/>
            </a:solidFill>
          </a:ln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B9F9649D-C4DC-6678-9E03-A988352FEC25}"/>
              </a:ext>
            </a:extLst>
          </p:cNvPr>
          <p:cNvSpPr/>
          <p:nvPr/>
        </p:nvSpPr>
        <p:spPr>
          <a:xfrm>
            <a:off x="11369828" y="6208889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1848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C8A19261-C189-62CF-7B6C-93C8BF860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2" y="13815"/>
            <a:ext cx="8436631" cy="6772863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0A328A23-6B15-4D55-AA1E-1E8806F36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1327A93D-77EE-1823-F928-C635F6BAF92F}"/>
              </a:ext>
            </a:extLst>
          </p:cNvPr>
          <p:cNvSpPr/>
          <p:nvPr/>
        </p:nvSpPr>
        <p:spPr>
          <a:xfrm>
            <a:off x="11313383" y="6251223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7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3B276801-DBD6-E485-6BA0-F33D83ACCB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041" y="73136"/>
            <a:ext cx="10219426" cy="6783614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1A905550-1AEA-4F6C-B8E5-26E7E49185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9E7D31C7-C3FD-6E9D-74DD-067B5B15E79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8870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CE6D9EB6-4FBE-2B22-2F9A-0463C9DA9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910" y="93704"/>
            <a:ext cx="9845614" cy="6684971"/>
          </a:xfrm>
          <a:prstGeom prst="rect">
            <a:avLst/>
          </a:prstGeom>
          <a:ln>
            <a:noFill/>
          </a:ln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01EC316A-2EA6-4572-8F41-C35A2902B5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5" name="Star: 7 Points 4">
            <a:extLst>
              <a:ext uri="{FF2B5EF4-FFF2-40B4-BE49-F238E27FC236}">
                <a16:creationId xmlns:a16="http://schemas.microsoft.com/office/drawing/2014/main" id="{AF536127-CB65-9F28-BFBB-8AD169D617FD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5176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33A6E70B-7593-4C71-5F69-CE9DFA9E8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741" y="130156"/>
            <a:ext cx="9443047" cy="6597688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3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E1976437-6F32-4437-924D-702824A3CF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70A05015-0D61-979E-A93C-9A8FB6CAD6F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555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3410" y="-433628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dirty="0">
                <a:latin typeface="Ericsson Hilda Light"/>
              </a:rPr>
              <a:t>GitHub</a:t>
            </a:r>
            <a:endParaRPr kumimoji="0" lang="en-US" sz="6000" b="1" i="0" u="none" strike="noStrike" kern="1400" cap="none" spc="-160" normalizeH="0" baseline="0" noProof="0" dirty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24928" y="1968783"/>
            <a:ext cx="9343421" cy="509370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cs typeface="Calibri"/>
              </a:rPr>
              <a:t>In case if you will be interested in topic after this training </a:t>
            </a:r>
          </a:p>
          <a:p>
            <a:r>
              <a:rPr lang="en-US" sz="2500" dirty="0">
                <a:solidFill>
                  <a:srgbClr val="FFFF00"/>
                </a:solidFill>
                <a:cs typeface="Calibri"/>
              </a:rPr>
              <a:t>– you can find Presentations and Application </a:t>
            </a:r>
            <a:r>
              <a:rPr lang="en-US" sz="2500" u="sng" dirty="0">
                <a:solidFill>
                  <a:srgbClr val="FFFF00"/>
                </a:solidFill>
                <a:cs typeface="Calibri"/>
              </a:rPr>
              <a:t>on GitHub</a:t>
            </a:r>
            <a:endParaRPr lang="en-US" sz="2500" dirty="0">
              <a:solidFill>
                <a:srgbClr val="0563C1"/>
              </a:solidFill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solidFill>
                <a:srgbClr val="0563C1"/>
              </a:solidFill>
              <a:ea typeface="+mn-lt"/>
              <a:cs typeface="+mn-lt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0563C1"/>
                </a:solidFill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https://github.com/lukaszkutrz/my_first_app_in_springboot</a:t>
            </a:r>
            <a:r>
              <a:rPr lang="en-US" sz="2500" dirty="0">
                <a:ea typeface="+mn-lt"/>
                <a:cs typeface="+mn-lt"/>
              </a:rPr>
              <a:t> </a:t>
            </a:r>
            <a:endParaRPr lang="en-US" dirty="0">
              <a:ea typeface="+mn-lt"/>
              <a:cs typeface="+mn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cs typeface="Calibri"/>
              </a:rPr>
              <a:t>Presentations and code will be updated till the end of this week </a:t>
            </a:r>
          </a:p>
          <a:p>
            <a:r>
              <a:rPr lang="en-US" sz="2500" dirty="0">
                <a:solidFill>
                  <a:srgbClr val="FFFF00"/>
                </a:solidFill>
                <a:cs typeface="Calibri"/>
              </a:rPr>
              <a:t>(I </a:t>
            </a:r>
            <a:r>
              <a:rPr lang="en-US" sz="2500" dirty="0" err="1">
                <a:solidFill>
                  <a:srgbClr val="FFFF00"/>
                </a:solidFill>
                <a:cs typeface="Calibri"/>
              </a:rPr>
              <a:t>ve</a:t>
            </a:r>
            <a:r>
              <a:rPr lang="en-US" sz="2500" dirty="0">
                <a:solidFill>
                  <a:srgbClr val="FFFF00"/>
                </a:solidFill>
                <a:cs typeface="Calibri"/>
              </a:rPr>
              <a:t> just invented some new ideas of small improvements)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cs typeface="Calibri"/>
              </a:rPr>
              <a:t>Source code of application Book Rental,</a:t>
            </a:r>
          </a:p>
          <a:p>
            <a:endParaRPr lang="en-US" sz="2500" dirty="0">
              <a:cs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cs typeface="Calibri"/>
              </a:rPr>
              <a:t>Additional presentation describes how to configure environment and run the application,</a:t>
            </a:r>
            <a:endParaRPr lang="en-US" dirty="0"/>
          </a:p>
          <a:p>
            <a:endParaRPr lang="en-US" sz="2500" dirty="0">
              <a:cs typeface="Calibri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243A7F5D-3581-0B36-BC1C-32CFACCCCA23}"/>
              </a:ext>
            </a:extLst>
          </p:cNvPr>
          <p:cNvSpPr/>
          <p:nvPr/>
        </p:nvSpPr>
        <p:spPr>
          <a:xfrm>
            <a:off x="11313383" y="6180400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26611B-1921-47CF-CF08-A5A07094E0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0740" y="2373702"/>
            <a:ext cx="2786332" cy="275757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5456416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EB2DF442-D00F-8B82-91D8-EE34F5B10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8817" y="75295"/>
            <a:ext cx="9572443" cy="6707410"/>
          </a:xfrm>
          <a:prstGeom prst="rect">
            <a:avLst/>
          </a:prstGeom>
          <a:ln>
            <a:solidFill>
              <a:schemeClr val="accent3"/>
            </a:solidFill>
          </a:ln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D106E1BF-B006-4A0A-8E4F-DC7E3D368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5036F3E0-9AF7-2C9B-FE71-048FB1320CA8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716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>
            <a:extLst>
              <a:ext uri="{FF2B5EF4-FFF2-40B4-BE49-F238E27FC236}">
                <a16:creationId xmlns:a16="http://schemas.microsoft.com/office/drawing/2014/main" id="{AAC58AB8-A445-2621-918C-D8EDD2CDD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3269" y="60180"/>
            <a:ext cx="9112367" cy="6737638"/>
          </a:xfrm>
          <a:prstGeom prst="rect">
            <a:avLst/>
          </a:prstGeom>
        </p:spPr>
      </p:pic>
      <p:pic>
        <p:nvPicPr>
          <p:cNvPr id="4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32AE6EC3-D18B-4061-AA22-5E5FE4483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19994"/>
            <a:ext cx="482229" cy="48243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78F53178-EDB3-7FBF-1FE7-13182E156405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8892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618887" y="3562382"/>
            <a:ext cx="8760954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Book Rental Application</a:t>
            </a:r>
            <a:endParaRPr lang="en-US"/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2992578" y="2537711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2E749354-86E9-7CE8-B97D-1E2A5E06787F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>
                <a:cs typeface="Calibri"/>
              </a:rPr>
              <a:t>c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233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2692067" y="2847640"/>
            <a:ext cx="7021789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 dirty="0">
                <a:solidFill>
                  <a:schemeClr val="tx1"/>
                </a:solidFill>
                <a:latin typeface="Ericsson Hilda" panose="00000500000000000000" pitchFamily="2" charset="0"/>
              </a:rPr>
              <a:t>Implementation </a:t>
            </a: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9D1BBC0A-E523-3F65-20C7-220EAF7AE4A8}"/>
              </a:ext>
            </a:extLst>
          </p:cNvPr>
          <p:cNvSpPr/>
          <p:nvPr/>
        </p:nvSpPr>
        <p:spPr>
          <a:xfrm>
            <a:off x="11468605" y="6364110"/>
            <a:ext cx="635000" cy="437444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0348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7"/>
            <a:ext cx="12218819" cy="6862207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844061" y="1466670"/>
            <a:ext cx="10888393" cy="4380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latin typeface="Ericsson Hilda" panose="00000500000000000000" pitchFamily="2" charset="0"/>
              </a:rPr>
              <a:t>In the previous chapter we discussed the functional specification of our app.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latin typeface="Ericsson Hilda" panose="00000500000000000000" pitchFamily="2" charset="0"/>
              </a:rPr>
              <a:t>Now, we know what our system does, so we can proceed to designing technical aspects of it,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We will discuss the following aspects:</a:t>
            </a:r>
          </a:p>
          <a:p>
            <a:pPr lvl="1">
              <a:lnSpc>
                <a:spcPct val="125000"/>
              </a:lnSpc>
            </a:pPr>
            <a:r>
              <a:rPr lang="en-US" sz="2500" dirty="0">
                <a:latin typeface="Ericsson Hilda" panose="00000500000000000000" pitchFamily="2" charset="0"/>
              </a:rPr>
              <a:t>- backend technologies,</a:t>
            </a:r>
          </a:p>
          <a:p>
            <a:pPr lvl="1">
              <a:lnSpc>
                <a:spcPct val="125000"/>
              </a:lnSpc>
            </a:pPr>
            <a:r>
              <a:rPr lang="en-US" sz="2500" dirty="0">
                <a:latin typeface="Ericsson Hilda" panose="00000500000000000000" pitchFamily="2" charset="0"/>
              </a:rPr>
              <a:t>- database schema,</a:t>
            </a:r>
          </a:p>
          <a:p>
            <a:pPr lvl="1">
              <a:lnSpc>
                <a:spcPct val="125000"/>
              </a:lnSpc>
            </a:pPr>
            <a:r>
              <a:rPr lang="en-US" sz="2500" dirty="0">
                <a:latin typeface="Ericsson Hilda" panose="00000500000000000000" pitchFamily="2" charset="0"/>
              </a:rPr>
              <a:t>- structure of the project,</a:t>
            </a:r>
          </a:p>
          <a:p>
            <a:pPr lvl="1">
              <a:lnSpc>
                <a:spcPct val="125000"/>
              </a:lnSpc>
            </a:pPr>
            <a:r>
              <a:rPr lang="en-US" sz="2500" dirty="0">
                <a:latin typeface="Ericsson Hilda" panose="00000500000000000000" pitchFamily="2" charset="0"/>
              </a:rPr>
              <a:t>- frontend technologies,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841812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E700B58-E79A-4D3B-B64D-9C184FF51F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3" y="0"/>
            <a:ext cx="1215571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90261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37C4421-44C8-47CC-8249-E0D5F65EB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47709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10B4EA99-D22A-4CF5-A039-8301FA23B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384" y="747362"/>
            <a:ext cx="9917723" cy="55953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9810029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2692067" y="2847640"/>
            <a:ext cx="7021789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Implementation - Backend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A83962-5E00-4A23-B13E-4CA1C4BBD8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5181" y="2677055"/>
            <a:ext cx="1131563" cy="1392692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9D1BBC0A-E523-3F65-20C7-220EAF7AE4A8}"/>
              </a:ext>
            </a:extLst>
          </p:cNvPr>
          <p:cNvSpPr/>
          <p:nvPr/>
        </p:nvSpPr>
        <p:spPr>
          <a:xfrm>
            <a:off x="11468605" y="6364110"/>
            <a:ext cx="635000" cy="437444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30475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733155C-3D7B-4E23-8ACF-310406D8DE6B}"/>
              </a:ext>
            </a:extLst>
          </p:cNvPr>
          <p:cNvSpPr txBox="1">
            <a:spLocks/>
          </p:cNvSpPr>
          <p:nvPr/>
        </p:nvSpPr>
        <p:spPr>
          <a:xfrm>
            <a:off x="329930" y="34644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Ericsson Hilda ExtraBold" panose="00000900000000000000" pitchFamily="2" charset="0"/>
              </a:rPr>
              <a:t>Technologies used for backend </a:t>
            </a:r>
          </a:p>
        </p:txBody>
      </p:sp>
      <p:pic>
        <p:nvPicPr>
          <p:cNvPr id="1026" name="Picture 2" descr="Java (programming language) - Wikipedia">
            <a:extLst>
              <a:ext uri="{FF2B5EF4-FFF2-40B4-BE49-F238E27FC236}">
                <a16:creationId xmlns:a16="http://schemas.microsoft.com/office/drawing/2014/main" id="{6A00C471-3383-4976-8714-786F62013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6738" y="1690025"/>
            <a:ext cx="1360149" cy="248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5697AC36-26D1-47A7-926E-6189D154EE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894" y="3280217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ySQL logo and symbol, meaning, history, PNG">
            <a:extLst>
              <a:ext uri="{FF2B5EF4-FFF2-40B4-BE49-F238E27FC236}">
                <a16:creationId xmlns:a16="http://schemas.microsoft.com/office/drawing/2014/main" id="{6B33F243-693F-464E-AF2B-AFBEE6F27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665" y="1007894"/>
            <a:ext cx="2703203" cy="1689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95569775-DF44-40F9-B9B4-B73FB937EA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8" name="Picture 4" descr="Exploring Spring Boot :Beginners Level - Knoldus Blogs">
            <a:extLst>
              <a:ext uri="{FF2B5EF4-FFF2-40B4-BE49-F238E27FC236}">
                <a16:creationId xmlns:a16="http://schemas.microsoft.com/office/drawing/2014/main" id="{4D74C5B5-BF4C-4743-835C-6D0ABC1B48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817" y="2160745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ogo, company name&#10;&#10;Description automatically generated">
            <a:extLst>
              <a:ext uri="{FF2B5EF4-FFF2-40B4-BE49-F238E27FC236}">
                <a16:creationId xmlns:a16="http://schemas.microsoft.com/office/drawing/2014/main" id="{283BEA99-5021-35D9-016C-3D0C9EEFCAD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72486" y="4491846"/>
            <a:ext cx="3939216" cy="2029364"/>
          </a:xfrm>
          <a:prstGeom prst="rect">
            <a:avLst/>
          </a:prstGeom>
        </p:spPr>
      </p:pic>
      <p:pic>
        <p:nvPicPr>
          <p:cNvPr id="3" name="Picture 3" descr="A picture containing balloon, aircraft, transport&#10;&#10;Description automatically generated">
            <a:extLst>
              <a:ext uri="{FF2B5EF4-FFF2-40B4-BE49-F238E27FC236}">
                <a16:creationId xmlns:a16="http://schemas.microsoft.com/office/drawing/2014/main" id="{BCC881D4-7207-DF2D-22C8-A40B634935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77152" y="5339059"/>
            <a:ext cx="2958861" cy="766260"/>
          </a:xfrm>
          <a:prstGeom prst="rect">
            <a:avLst/>
          </a:prstGeom>
        </p:spPr>
      </p:pic>
      <p:sp>
        <p:nvSpPr>
          <p:cNvPr id="5" name="Cloud 4">
            <a:extLst>
              <a:ext uri="{FF2B5EF4-FFF2-40B4-BE49-F238E27FC236}">
                <a16:creationId xmlns:a16="http://schemas.microsoft.com/office/drawing/2014/main" id="{9773A241-DCD3-83D4-97C1-2737D3B6230C}"/>
              </a:ext>
            </a:extLst>
          </p:cNvPr>
          <p:cNvSpPr/>
          <p:nvPr/>
        </p:nvSpPr>
        <p:spPr>
          <a:xfrm>
            <a:off x="11468605" y="6364110"/>
            <a:ext cx="635000" cy="437444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45479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375200" y="3030968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Functional specification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89EC28-F9C4-4DB5-8873-DDE2BC3B5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5526" y="2775434"/>
            <a:ext cx="1161825" cy="1429938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58367700-6C6D-F71F-7BEA-FE4AB35928EB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613806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b="1">
                <a:latin typeface="Ericsson Hilda Light"/>
              </a:rPr>
              <a:t>General Idea of Project – Make Our Lives Easier!</a:t>
            </a:r>
            <a:endParaRPr lang="en-US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90943" y="2138208"/>
            <a:ext cx="11877996" cy="60978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727609-09F4-CEED-EDDC-537B7B9F8AC6}"/>
              </a:ext>
            </a:extLst>
          </p:cNvPr>
          <p:cNvSpPr txBox="1"/>
          <p:nvPr/>
        </p:nvSpPr>
        <p:spPr>
          <a:xfrm>
            <a:off x="320389" y="1108098"/>
            <a:ext cx="10198772" cy="526297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No need to manually add dependencies to pom - we can use Spring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Initializr </a:t>
            </a:r>
            <a:r>
              <a:rPr lang="en-US" sz="2800">
                <a:ea typeface="+mn-lt"/>
                <a:cs typeface="+mn-lt"/>
              </a:rPr>
              <a:t>and choose desired components,</a:t>
            </a:r>
            <a:endParaRPr lang="en-US" sz="2800">
              <a:cs typeface="Calibri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We are not creating tables/relations -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Hibernate </a:t>
            </a:r>
            <a:r>
              <a:rPr lang="en-US" sz="2800">
                <a:ea typeface="+mn-lt"/>
                <a:cs typeface="+mn-lt"/>
              </a:rPr>
              <a:t>is doing this for us automatically,</a:t>
            </a:r>
            <a:endParaRPr lang="en-US" sz="2800"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800">
              <a:cs typeface="Calibri" panose="020F0502020204030204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ea typeface="+mn-lt"/>
                <a:cs typeface="+mn-lt"/>
              </a:rPr>
              <a:t>We are not installing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Tomcat Server </a:t>
            </a:r>
            <a:r>
              <a:rPr lang="en-US" sz="2800">
                <a:ea typeface="+mn-lt"/>
                <a:cs typeface="+mn-lt"/>
              </a:rPr>
              <a:t>to run web app - it is already included in </a:t>
            </a:r>
            <a:r>
              <a:rPr lang="en-US" sz="2800">
                <a:solidFill>
                  <a:srgbClr val="FFFF00"/>
                </a:solidFill>
                <a:ea typeface="+mn-lt"/>
                <a:cs typeface="+mn-lt"/>
              </a:rPr>
              <a:t>Spring Boot</a:t>
            </a:r>
            <a:r>
              <a:rPr lang="en-US" sz="2800">
                <a:ea typeface="+mn-lt"/>
                <a:cs typeface="+mn-lt"/>
              </a:rPr>
              <a:t>,</a:t>
            </a:r>
          </a:p>
          <a:p>
            <a:pPr marL="342900" indent="-342900">
              <a:buFont typeface="Arial"/>
              <a:buChar char="•"/>
            </a:pPr>
            <a:endParaRPr lang="en-US" sz="2800">
              <a:cs typeface="Calibri"/>
            </a:endParaRPr>
          </a:p>
          <a:p>
            <a:pPr marL="342900" indent="-342900">
              <a:buFont typeface="Arial"/>
              <a:buChar char="•"/>
            </a:pPr>
            <a:r>
              <a:rPr lang="en-US" sz="2800">
                <a:cs typeface="Calibri"/>
              </a:rPr>
              <a:t>As for Authentication/Authorization, for example preparing login page and displaying certain things for certain roles – </a:t>
            </a:r>
            <a:r>
              <a:rPr lang="en-US" sz="2800">
                <a:solidFill>
                  <a:srgbClr val="FFFF00"/>
                </a:solidFill>
                <a:cs typeface="Calibri"/>
              </a:rPr>
              <a:t>Spring Security</a:t>
            </a:r>
            <a:r>
              <a:rPr lang="en-US" sz="2800">
                <a:cs typeface="Calibri"/>
              </a:rPr>
              <a:t> is helping us heavily!</a:t>
            </a:r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56492C9F-6B7C-4B75-803E-B5A4F344BA95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09796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4583267" y="3756834"/>
            <a:ext cx="3426954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6000" b="1">
                <a:latin typeface="Ericsson Hilda Light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Initializr</a:t>
            </a:r>
            <a:endParaRPr lang="en-US" sz="7200" b="1" dirty="0"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3193323" y="2745100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4" name="Star: 7 Points 3">
            <a:extLst>
              <a:ext uri="{FF2B5EF4-FFF2-40B4-BE49-F238E27FC236}">
                <a16:creationId xmlns:a16="http://schemas.microsoft.com/office/drawing/2014/main" id="{D79461C4-145D-7C02-F5EE-F723DC1EA326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8816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boot – what is it?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76832" y="1474986"/>
            <a:ext cx="11877996" cy="51783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java-based </a:t>
            </a:r>
            <a:r>
              <a:rPr lang="en-US" sz="2500">
                <a:latin typeface="Ericsson Hilda"/>
              </a:rPr>
              <a:t>framework used </a:t>
            </a:r>
            <a:r>
              <a:rPr lang="en-US" sz="2500" b="1">
                <a:latin typeface="Ericsson Hilda"/>
              </a:rPr>
              <a:t>to create micro-Services,</a:t>
            </a:r>
            <a:endParaRPr lang="en-US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We can start our work with minimum configuration </a:t>
            </a:r>
            <a:r>
              <a:rPr lang="en-US" sz="2500">
                <a:latin typeface="Ericsson Hilda"/>
              </a:rPr>
              <a:t>-&gt; </a:t>
            </a:r>
            <a:r>
              <a:rPr lang="en-US" sz="2500" b="1">
                <a:solidFill>
                  <a:srgbClr val="FFFF00"/>
                </a:solidFill>
                <a:latin typeface="Ericsson Hil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Spring boot initializer 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,</a:t>
            </a:r>
            <a:endParaRPr lang="en-US" sz="2500" b="1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No need for installing server – tomcat is already provided,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Easy to understand</a:t>
            </a:r>
            <a:r>
              <a:rPr lang="en-US" sz="2500">
                <a:latin typeface="Ericsson Hilda"/>
              </a:rPr>
              <a:t>, lots of free tutorials available,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  <a:ea typeface="+mn-lt"/>
                <a:cs typeface="+mn-lt"/>
              </a:rPr>
              <a:t>Using Spring Boot, we can </a:t>
            </a:r>
            <a:r>
              <a:rPr lang="en-US" sz="2500" b="1">
                <a:latin typeface="Ericsson Hilda"/>
                <a:ea typeface="+mn-lt"/>
                <a:cs typeface="+mn-lt"/>
              </a:rPr>
              <a:t>eliminate </a:t>
            </a:r>
            <a:r>
              <a:rPr lang="en-US" sz="2500">
                <a:latin typeface="Ericsson Hilda"/>
                <a:ea typeface="+mn-lt"/>
                <a:cs typeface="+mn-lt"/>
              </a:rPr>
              <a:t>most of the </a:t>
            </a:r>
            <a:r>
              <a:rPr lang="en-US" sz="2500" b="1">
                <a:latin typeface="Ericsson Hilda"/>
                <a:ea typeface="+mn-lt"/>
                <a:cs typeface="+mn-lt"/>
              </a:rPr>
              <a:t>boilerplate configuration.</a:t>
            </a:r>
            <a:endParaRPr lang="en-US" sz="2500">
              <a:latin typeface="Ericsson Hilda"/>
              <a:cs typeface="Calibri" panose="020F0502020204030204"/>
            </a:endParaRPr>
          </a:p>
          <a:p>
            <a:endParaRPr lang="en-US" sz="2500">
              <a:latin typeface="Ericsson Hilda"/>
              <a:ea typeface="+mn-lt"/>
              <a:cs typeface="+mn-lt"/>
            </a:endParaRPr>
          </a:p>
          <a:p>
            <a:r>
              <a:rPr lang="en-US" sz="2500" b="1">
                <a:latin typeface="Ericsson Hilda"/>
                <a:ea typeface="+mn-lt"/>
                <a:cs typeface="+mn-lt"/>
              </a:rPr>
              <a:t>We can create our applications much easier/faster!</a:t>
            </a:r>
            <a:endParaRPr lang="en-US" b="1">
              <a:latin typeface="Ericsson Hilda"/>
              <a:cs typeface="Calibri" panose="020F0502020204030204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4" descr="Exploring Spring Boot :Beginners Level - Knoldus Blogs">
            <a:extLst>
              <a:ext uri="{FF2B5EF4-FFF2-40B4-BE49-F238E27FC236}">
                <a16:creationId xmlns:a16="http://schemas.microsoft.com/office/drawing/2014/main" id="{0266B968-5A35-43AF-9260-C2187969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6897" y="5021158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D9466C12-2AB2-BB6E-52DE-114F3A7252CE}"/>
              </a:ext>
            </a:extLst>
          </p:cNvPr>
          <p:cNvSpPr/>
          <p:nvPr/>
        </p:nvSpPr>
        <p:spPr>
          <a:xfrm>
            <a:off x="11268781" y="617902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2791559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latin typeface="Ericsson Hilda Light"/>
              </a:rPr>
              <a:t>Spring boot – what is it?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72280" y="986142"/>
            <a:ext cx="11877996" cy="701730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latin typeface="Ericsson Hilda"/>
              </a:rPr>
              <a:t>Spring boot provides</a:t>
            </a:r>
            <a:r>
              <a:rPr lang="en-US" sz="2500">
                <a:latin typeface="Ericsson Hilda"/>
              </a:rPr>
              <a:t>:</a:t>
            </a:r>
            <a:endParaRPr lang="en-US">
              <a:latin typeface="Ericsson Hilda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flexible way to configure Java Beans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,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xml configurations </a:t>
            </a:r>
          </a:p>
          <a:p>
            <a:pPr lvl="1">
              <a:lnSpc>
                <a:spcPct val="150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and database transactions,</a:t>
            </a:r>
            <a:endParaRPr lang="en-US">
              <a:solidFill>
                <a:srgbClr val="FFFF00"/>
              </a:solidFill>
              <a:cs typeface="Calibri" panose="020F0502020204030204"/>
            </a:endParaRP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Powerful batch processing &amp;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managing REST endpoints,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Auto configuration </a:t>
            </a:r>
            <a:r>
              <a:rPr lang="en-US" sz="2500">
                <a:latin typeface="Ericsson Hilda"/>
              </a:rPr>
              <a:t>– no manual configurations needed,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Annotation-based application,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Easy dependency management,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Included Embedded Servlet Container,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Security library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– handling logging (includes default forms), integration with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4" descr="Exploring Spring Boot :Beginners Level - Knoldus Blogs">
            <a:extLst>
              <a:ext uri="{FF2B5EF4-FFF2-40B4-BE49-F238E27FC236}">
                <a16:creationId xmlns:a16="http://schemas.microsoft.com/office/drawing/2014/main" id="{9DB8DC34-D774-44AB-869B-00D80B79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75" y="3426602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DC76FB8A-CD24-4A92-98CA-0AE69C81B0A4}"/>
              </a:ext>
            </a:extLst>
          </p:cNvPr>
          <p:cNvSpPr/>
          <p:nvPr/>
        </p:nvSpPr>
        <p:spPr>
          <a:xfrm>
            <a:off x="11315276" y="6174579"/>
            <a:ext cx="635000" cy="522110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23290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901864" y="3048723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Database schema</a:t>
            </a:r>
          </a:p>
        </p:txBody>
      </p:sp>
      <p:sp>
        <p:nvSpPr>
          <p:cNvPr id="5" name="Star: 7 Points 4">
            <a:extLst>
              <a:ext uri="{FF2B5EF4-FFF2-40B4-BE49-F238E27FC236}">
                <a16:creationId xmlns:a16="http://schemas.microsoft.com/office/drawing/2014/main" id="{EEB532FB-0F2D-4D9A-BD6D-1AFFD61E31EA}"/>
              </a:ext>
            </a:extLst>
          </p:cNvPr>
          <p:cNvSpPr/>
          <p:nvPr/>
        </p:nvSpPr>
        <p:spPr>
          <a:xfrm>
            <a:off x="11499947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349089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5D4FACE5-D242-4BD4-86D7-06F040284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E91947B-B4A1-4885-BB03-1F96A73898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064" y="255351"/>
            <a:ext cx="10858500" cy="6515100"/>
          </a:xfrm>
          <a:prstGeom prst="rect">
            <a:avLst/>
          </a:prstGeom>
        </p:spPr>
      </p:pic>
      <p:sp>
        <p:nvSpPr>
          <p:cNvPr id="4" name="Star: 7 Points 3">
            <a:extLst>
              <a:ext uri="{FF2B5EF4-FFF2-40B4-BE49-F238E27FC236}">
                <a16:creationId xmlns:a16="http://schemas.microsoft.com/office/drawing/2014/main" id="{8F1339CB-3179-4B9D-A727-D066BC0C25AF}"/>
              </a:ext>
            </a:extLst>
          </p:cNvPr>
          <p:cNvSpPr/>
          <p:nvPr/>
        </p:nvSpPr>
        <p:spPr>
          <a:xfrm>
            <a:off x="11481068" y="6195745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942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544895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latin typeface="Ericsson Hilda Light"/>
              </a:rPr>
              <a:t>Database –Hibernate &amp; MySQL</a:t>
            </a:r>
            <a:endParaRPr lang="en-US" sz="4800" b="1" i="0" u="none" strike="noStrike" kern="1400" cap="none" spc="-160" normalizeH="0" baseline="0" noProof="0" dirty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142835" y="989320"/>
            <a:ext cx="10615385" cy="669600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latin typeface="Ericsson Hilda"/>
              </a:rPr>
              <a:t>Hibernate is</a:t>
            </a:r>
            <a:r>
              <a:rPr lang="en-US" sz="2300" dirty="0">
                <a:latin typeface="Ericsson Hilda"/>
              </a:rPr>
              <a:t>: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One of the most popular </a:t>
            </a:r>
            <a:r>
              <a:rPr lang="en-US" sz="2300" b="1" dirty="0">
                <a:latin typeface="Ericsson Hilda"/>
              </a:rPr>
              <a:t>implementation of JPA </a:t>
            </a:r>
            <a:r>
              <a:rPr lang="en-US" sz="2300" dirty="0">
                <a:latin typeface="Ericsson Hilda"/>
              </a:rPr>
              <a:t>(Java Persistent API),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 dirty="0">
                <a:solidFill>
                  <a:srgbClr val="FFFF00"/>
                </a:solidFill>
                <a:latin typeface="Ericsson Hilda"/>
              </a:rPr>
              <a:t>Object relational mapping (ORM) tool</a:t>
            </a:r>
            <a:r>
              <a:rPr lang="en-US" sz="2300" dirty="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300" dirty="0">
                <a:latin typeface="Ericsson Hilda"/>
              </a:rPr>
              <a:t>providing a framework to map object-oriented domain models to relational databases for web applications (</a:t>
            </a:r>
            <a:r>
              <a:rPr lang="en-US" sz="2300" b="1" dirty="0">
                <a:latin typeface="Ericsson Hilda"/>
              </a:rPr>
              <a:t>maps java classes into database tables and java data types to SQL data types and provides querying and retrieval</a:t>
            </a:r>
            <a:r>
              <a:rPr lang="en-US" sz="2300" dirty="0">
                <a:latin typeface="Ericsson Hilda"/>
              </a:rPr>
              <a:t>).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b="1" dirty="0">
                <a:solidFill>
                  <a:srgbClr val="FFFF00"/>
                </a:solidFill>
                <a:latin typeface="Ericsson Hilda"/>
              </a:rPr>
              <a:t>Benefits of using hibernate: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Open-source,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Database type independent – connectors available for any database like Oracle, MySQL, PostgreSQL </a:t>
            </a:r>
            <a:r>
              <a:rPr lang="en-US" sz="2300" dirty="0" err="1">
                <a:latin typeface="Ericsson Hilda"/>
              </a:rPr>
              <a:t>etc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Automatic table creation – no manual work in database needed,</a:t>
            </a:r>
            <a:endParaRPr lang="en-US" sz="2300">
              <a:latin typeface="Ericsson Hilda"/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,Sans-Serif" panose="020B0604020202020204" pitchFamily="34" charset="0"/>
              <a:buChar char="•"/>
            </a:pPr>
            <a:r>
              <a:rPr lang="en-US" sz="2300" dirty="0">
                <a:latin typeface="Ericsson Hilda"/>
              </a:rPr>
              <a:t>Handling database creation if it does not exist,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 dirty="0">
              <a:latin typeface="Ericsson Hilda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7C60E-6D65-4F20-8EDF-2565D66F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3164" y="3622729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A4276CE5-9B74-4AAA-8FE6-20830349954E}"/>
              </a:ext>
            </a:extLst>
          </p:cNvPr>
          <p:cNvSpPr/>
          <p:nvPr/>
        </p:nvSpPr>
        <p:spPr>
          <a:xfrm>
            <a:off x="11495179" y="6181634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497979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24287" cy="629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Database – Hibernate &amp; MySQL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103524"/>
            <a:ext cx="9825162" cy="486575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 b="1" dirty="0">
              <a:solidFill>
                <a:srgbClr val="FFFF00"/>
              </a:solidFill>
              <a:latin typeface="Ericsson Hilda"/>
              <a:ea typeface="+mn-lt"/>
              <a:cs typeface="+mn-lt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Benefits of using hibernate:</a:t>
            </a:r>
            <a:endParaRPr lang="en-US" sz="2500" dirty="0">
              <a:ea typeface="+mn-lt"/>
              <a:cs typeface="+mn-lt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Transparent persistence – ensures the automatic connection between application’s objects with the database tables,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HQL (Hibernate Query Language) – object-oriented version of SQL generating database independent queries,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Easier data fetching from multiple tables.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07C60E-6D65-4F20-8EDF-2565D66F2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118" y="5359727"/>
            <a:ext cx="4140011" cy="1142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112D1EA2-16CD-4807-A23E-15B34C6F1D7F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245699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Database –Hibernate &amp; MySQL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1485876"/>
            <a:ext cx="10735451" cy="658834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Prerequisites:</a:t>
            </a:r>
            <a:endParaRPr lang="en-US">
              <a:solidFill>
                <a:srgbClr val="FFFF00"/>
              </a:solidFill>
              <a:latin typeface="Ericsson Hilda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MySQL (or any other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database</a:t>
            </a:r>
            <a:r>
              <a:rPr lang="en-US" sz="2300">
                <a:latin typeface="Ericsson Hilda"/>
              </a:rPr>
              <a:t> you want to use)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needs to be installed </a:t>
            </a:r>
            <a:r>
              <a:rPr lang="en-US" sz="2300">
                <a:latin typeface="Ericsson Hilda"/>
              </a:rPr>
              <a:t>on your computer,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Under resources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there must be </a:t>
            </a:r>
            <a:r>
              <a:rPr lang="en-US" sz="2300" b="1" err="1">
                <a:solidFill>
                  <a:srgbClr val="FFFF00"/>
                </a:solidFill>
                <a:latin typeface="Ericsson Hilda"/>
              </a:rPr>
              <a:t>application.properties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 file defined</a:t>
            </a:r>
            <a:r>
              <a:rPr lang="en-US" sz="2300" b="1">
                <a:latin typeface="Ericsson Hilda"/>
              </a:rPr>
              <a:t>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In properties file we define e.g., URL of database source, type of connector, credentials to access database,</a:t>
            </a: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Proper connector and hibernate </a:t>
            </a:r>
            <a:r>
              <a:rPr lang="en-US" sz="2300">
                <a:latin typeface="Ericsson Hilda"/>
              </a:rPr>
              <a:t>related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dependencies</a:t>
            </a:r>
            <a:r>
              <a:rPr lang="en-US" sz="2300">
                <a:latin typeface="Ericsson Hilda"/>
              </a:rPr>
              <a:t> must be present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in pom.xml</a:t>
            </a:r>
            <a:r>
              <a:rPr lang="en-US" sz="2300" b="1">
                <a:latin typeface="Ericsson Hilda"/>
              </a:rPr>
              <a:t>.</a:t>
            </a:r>
          </a:p>
          <a:p>
            <a:pPr lvl="1">
              <a:lnSpc>
                <a:spcPct val="150000"/>
              </a:lnSpc>
            </a:pPr>
            <a:endParaRPr lang="en-US" sz="2300">
              <a:latin typeface="Ericsson Hilda" panose="00000500000000000000" pitchFamily="2" charset="0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20416-1F69-495B-80BB-C8D822FA6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3598" y="5248170"/>
            <a:ext cx="4775011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079814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Database –Hibernate &amp; MySQL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39169" y="1718617"/>
            <a:ext cx="9969456" cy="59622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Annotation for model classes:</a:t>
            </a:r>
            <a:endParaRPr lang="en-US">
              <a:solidFill>
                <a:srgbClr val="FFFF00"/>
              </a:solidFill>
              <a:latin typeface="Ericsson Hilda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All java classes </a:t>
            </a:r>
            <a:r>
              <a:rPr lang="en-US" sz="2300">
                <a:latin typeface="Ericsson Hilda"/>
              </a:rPr>
              <a:t>that shall be converted to tables </a:t>
            </a:r>
            <a:r>
              <a:rPr lang="en-US" sz="2300" b="1">
                <a:latin typeface="Ericsson Hilda"/>
              </a:rPr>
              <a:t>need to be annotated with</a:t>
            </a:r>
            <a:r>
              <a:rPr lang="en-US" sz="2300">
                <a:latin typeface="Ericsson Hilda"/>
              </a:rPr>
              <a:t>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@Table</a:t>
            </a:r>
            <a:r>
              <a:rPr lang="en-US" sz="2300" b="1">
                <a:latin typeface="Ericsson Hilda"/>
              </a:rPr>
              <a:t>,</a:t>
            </a:r>
            <a:endParaRPr lang="en-US" sz="2300" b="1">
              <a:latin typeface="Ericsson Hilda"/>
              <a:ea typeface="+mn-lt"/>
              <a:cs typeface="+mn-lt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 b="1">
                <a:latin typeface="Ericsson Hilda"/>
              </a:rPr>
              <a:t> Java fields </a:t>
            </a:r>
            <a:r>
              <a:rPr lang="en-US" sz="2300">
                <a:latin typeface="Ericsson Hilda"/>
              </a:rPr>
              <a:t>of mapped classes </a:t>
            </a:r>
            <a:r>
              <a:rPr lang="en-US" sz="2300" b="1">
                <a:latin typeface="Ericsson Hilda"/>
              </a:rPr>
              <a:t>need to have annotation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@Column</a:t>
            </a:r>
            <a:r>
              <a:rPr lang="en-US" sz="2300" b="1">
                <a:latin typeface="Ericsson Hilda"/>
              </a:rPr>
              <a:t>,</a:t>
            </a: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For Primary Key (PK) we can use autogenerated ID within annotations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@Id</a:t>
            </a:r>
            <a:r>
              <a:rPr lang="en-US" sz="2300" b="1">
                <a:latin typeface="Ericsson Hilda"/>
              </a:rPr>
              <a:t> </a:t>
            </a:r>
            <a:r>
              <a:rPr lang="en-US" sz="2300">
                <a:latin typeface="Ericsson Hilda"/>
              </a:rPr>
              <a:t>and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@GeneratedValue</a:t>
            </a:r>
            <a:r>
              <a:rPr lang="en-US" sz="2300" b="1">
                <a:latin typeface="Ericsson Hilda"/>
              </a:rPr>
              <a:t>,</a:t>
            </a:r>
            <a:endParaRPr lang="en-US" sz="2300">
              <a:latin typeface="Calibri" panose="020F0502020204030204"/>
              <a:cs typeface="Calibri" panose="020F0502020204030204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300">
                <a:latin typeface="Ericsson Hilda"/>
              </a:rPr>
              <a:t> Relations between tables (FK) are annotated by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@ManyToOne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@OneToOne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@OneToMany</a:t>
            </a:r>
            <a:r>
              <a:rPr lang="en-US" sz="2300" b="1">
                <a:latin typeface="Ericsson Hilda"/>
              </a:rPr>
              <a:t>, </a:t>
            </a:r>
            <a:r>
              <a:rPr lang="en-US" sz="2300" b="1">
                <a:solidFill>
                  <a:srgbClr val="FFFF00"/>
                </a:solidFill>
                <a:latin typeface="Ericsson Hilda"/>
              </a:rPr>
              <a:t>@ManyToMany</a:t>
            </a:r>
            <a:r>
              <a:rPr lang="en-US" sz="2300">
                <a:latin typeface="Ericsson Hilda"/>
              </a:rPr>
              <a:t> tags</a:t>
            </a:r>
            <a:r>
              <a:rPr lang="en-US" sz="2300" b="1">
                <a:latin typeface="Ericsson Hilda"/>
              </a:rPr>
              <a:t>.</a:t>
            </a:r>
            <a:endParaRPr lang="en-US" sz="2300">
              <a:ea typeface="+mn-lt"/>
              <a:cs typeface="+mn-lt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>
              <a:latin typeface="Ericsson Hilda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300">
              <a:latin typeface="Ericsson Hilda" panose="00000500000000000000" pitchFamily="2" charset="0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800100" lvl="1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858903-F73C-49AB-A496-48D09A608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1032" y="5391943"/>
            <a:ext cx="4775011" cy="121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7B795710-60A2-4D68-ADEB-F314FF7811CF}"/>
              </a:ext>
            </a:extLst>
          </p:cNvPr>
          <p:cNvSpPr/>
          <p:nvPr/>
        </p:nvSpPr>
        <p:spPr>
          <a:xfrm>
            <a:off x="11579846" y="6167523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2573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D19665E1-E93E-4515-85F0-0C3B40F62C1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General information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FF9574AB-8588-46AC-BD85-24C1D72DB426}"/>
              </a:ext>
            </a:extLst>
          </p:cNvPr>
          <p:cNvSpPr>
            <a:spLocks/>
          </p:cNvSpPr>
          <p:nvPr/>
        </p:nvSpPr>
        <p:spPr bwMode="auto">
          <a:xfrm>
            <a:off x="502539" y="1642653"/>
            <a:ext cx="3550355" cy="2581753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fontAlgn="base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400" b="1"/>
              <a:t>Book Rental</a:t>
            </a:r>
            <a:r>
              <a:rPr lang="en-US" sz="2400"/>
              <a:t> is a web application written using Spring Boot, Hibernate &amp; Thymeleaf.</a:t>
            </a:r>
            <a:endParaRPr lang="en-US" sz="2400">
              <a:cs typeface="Calibri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60F51AF-C735-4D67-8AFC-205DD7A213F0}"/>
              </a:ext>
            </a:extLst>
          </p:cNvPr>
          <p:cNvSpPr>
            <a:spLocks/>
          </p:cNvSpPr>
          <p:nvPr/>
        </p:nvSpPr>
        <p:spPr bwMode="auto">
          <a:xfrm>
            <a:off x="2442567" y="4322658"/>
            <a:ext cx="3507224" cy="2251075"/>
          </a:xfrm>
          <a:prstGeom prst="rect">
            <a:avLst/>
          </a:prstGeom>
          <a:solidFill>
            <a:schemeClr val="accent5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base">
              <a:spcBef>
                <a:spcPts val="300"/>
              </a:spcBef>
              <a:spcAft>
                <a:spcPct val="0"/>
              </a:spcAft>
            </a:pPr>
            <a:r>
              <a:rPr lang="en-US" sz="2400" b="1"/>
              <a:t>Application is designed to be simple and not complicated</a:t>
            </a:r>
            <a:r>
              <a:rPr lang="en-US" sz="2400"/>
              <a:t>. Many features are simplified. </a:t>
            </a:r>
            <a:endParaRPr lang="en-US" sz="2400">
              <a:cs typeface="Calibri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83C90F9-FF2E-4578-AD2F-142E3EB1B755}"/>
              </a:ext>
            </a:extLst>
          </p:cNvPr>
          <p:cNvSpPr>
            <a:spLocks/>
          </p:cNvSpPr>
          <p:nvPr/>
        </p:nvSpPr>
        <p:spPr bwMode="auto">
          <a:xfrm>
            <a:off x="4196179" y="1642653"/>
            <a:ext cx="3823525" cy="2581754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182880" rIns="182880" bIns="18288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indent="0" algn="ctr" fontAlgn="base">
              <a:spcBef>
                <a:spcPts val="300"/>
              </a:spcBef>
              <a:spcAft>
                <a:spcPct val="0"/>
              </a:spcAft>
              <a:buNone/>
            </a:pPr>
            <a:r>
              <a:rPr lang="en-US" sz="2400" b="1"/>
              <a:t>Book Rental </a:t>
            </a:r>
            <a:r>
              <a:rPr lang="en-US" sz="2400"/>
              <a:t>is designed for librarians, and it is supposed to be used in small libraries. It helps with managing the process of renting books to readers.</a:t>
            </a:r>
            <a:endParaRPr lang="en-US" sz="2400">
              <a:cs typeface="Calibri"/>
            </a:endParaRPr>
          </a:p>
        </p:txBody>
      </p:sp>
      <p:pic>
        <p:nvPicPr>
          <p:cNvPr id="37" name="Graphic 36" descr="Stack of books with pear">
            <a:extLst>
              <a:ext uri="{FF2B5EF4-FFF2-40B4-BE49-F238E27FC236}">
                <a16:creationId xmlns:a16="http://schemas.microsoft.com/office/drawing/2014/main" id="{3C4DE94C-828D-4687-8859-20E3210E00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82187" y="1875622"/>
            <a:ext cx="4331029" cy="4331029"/>
          </a:xfrm>
          <a:prstGeom prst="rect">
            <a:avLst/>
          </a:prstGeom>
        </p:spPr>
      </p:pic>
      <p:sp>
        <p:nvSpPr>
          <p:cNvPr id="10" name="Star: 7 Points 9">
            <a:extLst>
              <a:ext uri="{FF2B5EF4-FFF2-40B4-BE49-F238E27FC236}">
                <a16:creationId xmlns:a16="http://schemas.microsoft.com/office/drawing/2014/main" id="{698AE670-7CA5-446F-A6C8-39BF1C25DB06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37883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790065" cy="629562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MVC</a:t>
            </a:r>
            <a:endParaRPr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7FF956E-2C7F-43E0-B4D2-86180E811C0C}"/>
              </a:ext>
            </a:extLst>
          </p:cNvPr>
          <p:cNvSpPr txBox="1"/>
          <p:nvPr/>
        </p:nvSpPr>
        <p:spPr>
          <a:xfrm>
            <a:off x="453280" y="1124315"/>
            <a:ext cx="9829473" cy="1980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M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odel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V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iew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C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ontroller (MVC) </a:t>
            </a:r>
            <a:r>
              <a:rPr lang="en-US" sz="2500">
                <a:latin typeface="Ericsson Hilda"/>
              </a:rPr>
              <a:t>– design pattern that specifies that an application is split into model, presentation information and control information. It requires that each mentioned part is separated into different object.</a:t>
            </a:r>
            <a:endParaRPr lang="en-US" sz="2500" b="1">
              <a:latin typeface="Ericsson Hilda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9284013-14E0-4C3A-A613-049182C6B5B6}"/>
              </a:ext>
            </a:extLst>
          </p:cNvPr>
          <p:cNvGrpSpPr/>
          <p:nvPr/>
        </p:nvGrpSpPr>
        <p:grpSpPr>
          <a:xfrm>
            <a:off x="3131047" y="3000637"/>
            <a:ext cx="6420022" cy="3728318"/>
            <a:chOff x="2552492" y="2845415"/>
            <a:chExt cx="6420022" cy="372831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13060D9-62E0-4BA9-85DA-727A27638918}"/>
                </a:ext>
              </a:extLst>
            </p:cNvPr>
            <p:cNvGrpSpPr/>
            <p:nvPr/>
          </p:nvGrpSpPr>
          <p:grpSpPr>
            <a:xfrm>
              <a:off x="2552492" y="2981974"/>
              <a:ext cx="6420022" cy="3591759"/>
              <a:chOff x="2931111" y="3013227"/>
              <a:chExt cx="6420022" cy="3591759"/>
            </a:xfrm>
          </p:grpSpPr>
          <p:sp>
            <p:nvSpPr>
              <p:cNvPr id="2" name="Oval 1">
                <a:extLst>
                  <a:ext uri="{FF2B5EF4-FFF2-40B4-BE49-F238E27FC236}">
                    <a16:creationId xmlns:a16="http://schemas.microsoft.com/office/drawing/2014/main" id="{A47CA527-D215-45B1-9F85-DA54597DF47C}"/>
                  </a:ext>
                </a:extLst>
              </p:cNvPr>
              <p:cNvSpPr/>
              <p:nvPr/>
            </p:nvSpPr>
            <p:spPr>
              <a:xfrm>
                <a:off x="7714589" y="5053612"/>
                <a:ext cx="1636544" cy="1551374"/>
              </a:xfrm>
              <a:prstGeom prst="ellipse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Model</a:t>
                </a:r>
              </a:p>
              <a:p>
                <a:pPr algn="ctr"/>
                <a:r>
                  <a:rPr lang="en-US" sz="1500"/>
                  <a:t>[database]</a:t>
                </a:r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4B9DFF70-A804-4B43-922C-E6ADA261894F}"/>
                  </a:ext>
                </a:extLst>
              </p:cNvPr>
              <p:cNvSpPr/>
              <p:nvPr/>
            </p:nvSpPr>
            <p:spPr>
              <a:xfrm>
                <a:off x="2931111" y="5053612"/>
                <a:ext cx="1636544" cy="1551374"/>
              </a:xfrm>
              <a:prstGeom prst="ellipse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View</a:t>
                </a:r>
              </a:p>
              <a:p>
                <a:pPr algn="ctr"/>
                <a:r>
                  <a:rPr lang="en-US" sz="1500"/>
                  <a:t>[templates]</a:t>
                </a:r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6039E791-DAF8-4255-9232-8ECA0479A1D6}"/>
                  </a:ext>
                </a:extLst>
              </p:cNvPr>
              <p:cNvSpPr/>
              <p:nvPr/>
            </p:nvSpPr>
            <p:spPr>
              <a:xfrm>
                <a:off x="5323549" y="3013227"/>
                <a:ext cx="1636544" cy="1480491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b="1"/>
                  <a:t>Controller</a:t>
                </a:r>
              </a:p>
              <a:p>
                <a:pPr algn="ctr"/>
                <a:r>
                  <a:rPr lang="en-US" sz="1500"/>
                  <a:t>[supervision of requests]</a:t>
                </a:r>
              </a:p>
            </p:txBody>
          </p:sp>
        </p:grpSp>
        <p:cxnSp>
          <p:nvCxnSpPr>
            <p:cNvPr id="7" name="Connector: Elbow 6">
              <a:extLst>
                <a:ext uri="{FF2B5EF4-FFF2-40B4-BE49-F238E27FC236}">
                  <a16:creationId xmlns:a16="http://schemas.microsoft.com/office/drawing/2014/main" id="{3C386E95-0EA3-4838-BCE7-12C01FB3E489}"/>
                </a:ext>
              </a:extLst>
            </p:cNvPr>
            <p:cNvCxnSpPr>
              <a:stCxn id="9" idx="2"/>
              <a:endCxn id="8" idx="0"/>
            </p:cNvCxnSpPr>
            <p:nvPr/>
          </p:nvCxnSpPr>
          <p:spPr>
            <a:xfrm rot="10800000" flipV="1">
              <a:off x="3370764" y="3722219"/>
              <a:ext cx="1574166" cy="1300139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636CC137-CF38-405F-91C6-AAE30EEFDC92}"/>
                </a:ext>
              </a:extLst>
            </p:cNvPr>
            <p:cNvCxnSpPr>
              <a:cxnSpLocks/>
              <a:endCxn id="2" idx="0"/>
            </p:cNvCxnSpPr>
            <p:nvPr/>
          </p:nvCxnSpPr>
          <p:spPr>
            <a:xfrm>
              <a:off x="6580076" y="3722219"/>
              <a:ext cx="1574166" cy="1300140"/>
            </a:xfrm>
            <a:prstGeom prst="bentConnector2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AD399AF-9676-4FB2-ABAE-16BABEFCC26E}"/>
                </a:ext>
              </a:extLst>
            </p:cNvPr>
            <p:cNvSpPr txBox="1"/>
            <p:nvPr/>
          </p:nvSpPr>
          <p:spPr>
            <a:xfrm>
              <a:off x="3660815" y="3393082"/>
              <a:ext cx="10564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INITIATES</a:t>
              </a:r>
            </a:p>
            <a:p>
              <a:r>
                <a:rPr lang="en-US"/>
                <a:t>VIEW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FC7DA9-9173-4BA5-947F-643400911197}"/>
                </a:ext>
              </a:extLst>
            </p:cNvPr>
            <p:cNvSpPr txBox="1"/>
            <p:nvPr/>
          </p:nvSpPr>
          <p:spPr>
            <a:xfrm>
              <a:off x="6722707" y="3393909"/>
              <a:ext cx="1251764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MODIFIES/UPDATES</a:t>
              </a:r>
            </a:p>
            <a:p>
              <a:r>
                <a:rPr lang="en-US"/>
                <a:t>DATA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FCB66BD-EDF2-4D16-87D7-49C13ED8B762}"/>
                </a:ext>
              </a:extLst>
            </p:cNvPr>
            <p:cNvCxnSpPr>
              <a:cxnSpLocks/>
              <a:stCxn id="8" idx="6"/>
              <a:endCxn id="9" idx="3"/>
            </p:cNvCxnSpPr>
            <p:nvPr/>
          </p:nvCxnSpPr>
          <p:spPr>
            <a:xfrm flipV="1">
              <a:off x="4189036" y="4245652"/>
              <a:ext cx="995560" cy="1552394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A80013E-0B72-416B-840D-728B4E755AB0}"/>
                </a:ext>
              </a:extLst>
            </p:cNvPr>
            <p:cNvSpPr txBox="1"/>
            <p:nvPr/>
          </p:nvSpPr>
          <p:spPr>
            <a:xfrm rot="18126954">
              <a:off x="4107495" y="4653533"/>
              <a:ext cx="11897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UPDATES</a:t>
              </a:r>
            </a:p>
            <a:p>
              <a:r>
                <a:rPr lang="en-US"/>
                <a:t>DATA</a:t>
              </a: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F1B559EB-293F-4272-80F2-8242C6382CF1}"/>
                </a:ext>
              </a:extLst>
            </p:cNvPr>
            <p:cNvCxnSpPr>
              <a:cxnSpLocks/>
              <a:endCxn id="2" idx="2"/>
            </p:cNvCxnSpPr>
            <p:nvPr/>
          </p:nvCxnSpPr>
          <p:spPr>
            <a:xfrm>
              <a:off x="6340410" y="4301036"/>
              <a:ext cx="995560" cy="14970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D7E3D0A-4718-40BB-BA15-E5FC730E563B}"/>
                </a:ext>
              </a:extLst>
            </p:cNvPr>
            <p:cNvSpPr txBox="1"/>
            <p:nvPr/>
          </p:nvSpPr>
          <p:spPr>
            <a:xfrm rot="3293075">
              <a:off x="6110009" y="4528544"/>
              <a:ext cx="105644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SETS DATA VIA SETTERS</a:t>
              </a:r>
            </a:p>
          </p:txBody>
        </p:sp>
        <p:cxnSp>
          <p:nvCxnSpPr>
            <p:cNvPr id="46" name="Connector: Elbow 45">
              <a:extLst>
                <a:ext uri="{FF2B5EF4-FFF2-40B4-BE49-F238E27FC236}">
                  <a16:creationId xmlns:a16="http://schemas.microsoft.com/office/drawing/2014/main" id="{87F72C7C-C917-4019-A90B-52B5BFE1D9AC}"/>
                </a:ext>
              </a:extLst>
            </p:cNvPr>
            <p:cNvCxnSpPr>
              <a:cxnSpLocks/>
              <a:stCxn id="9" idx="7"/>
              <a:endCxn id="2" idx="7"/>
            </p:cNvCxnSpPr>
            <p:nvPr/>
          </p:nvCxnSpPr>
          <p:spPr>
            <a:xfrm rot="16200000" flipH="1">
              <a:off x="6511945" y="3028649"/>
              <a:ext cx="2050765" cy="2391040"/>
            </a:xfrm>
            <a:prstGeom prst="bentConnector3">
              <a:avLst>
                <a:gd name="adj1" fmla="val -7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EF22A8-9352-4C28-B68A-6D01376938CB}"/>
                </a:ext>
              </a:extLst>
            </p:cNvPr>
            <p:cNvSpPr txBox="1"/>
            <p:nvPr/>
          </p:nvSpPr>
          <p:spPr>
            <a:xfrm>
              <a:off x="6966537" y="2845415"/>
              <a:ext cx="125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GETS DATA</a:t>
              </a:r>
            </a:p>
          </p:txBody>
        </p:sp>
        <p:cxnSp>
          <p:nvCxnSpPr>
            <p:cNvPr id="51" name="Connector: Elbow 50">
              <a:extLst>
                <a:ext uri="{FF2B5EF4-FFF2-40B4-BE49-F238E27FC236}">
                  <a16:creationId xmlns:a16="http://schemas.microsoft.com/office/drawing/2014/main" id="{28891754-0CA2-4220-8A19-F0D3E6A4D998}"/>
                </a:ext>
              </a:extLst>
            </p:cNvPr>
            <p:cNvCxnSpPr>
              <a:stCxn id="8" idx="1"/>
              <a:endCxn id="9" idx="1"/>
            </p:cNvCxnSpPr>
            <p:nvPr/>
          </p:nvCxnSpPr>
          <p:spPr>
            <a:xfrm rot="5400000" flipH="1" flipV="1">
              <a:off x="2962995" y="3027951"/>
              <a:ext cx="2050765" cy="2392438"/>
            </a:xfrm>
            <a:prstGeom prst="bentConnector3">
              <a:avLst>
                <a:gd name="adj1" fmla="val 100074"/>
              </a:avLst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EAA28D5-C332-4A8E-B438-C588CBE82BDA}"/>
                </a:ext>
              </a:extLst>
            </p:cNvPr>
            <p:cNvSpPr txBox="1"/>
            <p:nvPr/>
          </p:nvSpPr>
          <p:spPr>
            <a:xfrm>
              <a:off x="2947179" y="2847845"/>
              <a:ext cx="125176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/>
                <a:t>GETS DATA</a:t>
              </a:r>
            </a:p>
          </p:txBody>
        </p:sp>
      </p:grpSp>
      <p:sp>
        <p:nvSpPr>
          <p:cNvPr id="5" name="Cloud 4">
            <a:extLst>
              <a:ext uri="{FF2B5EF4-FFF2-40B4-BE49-F238E27FC236}">
                <a16:creationId xmlns:a16="http://schemas.microsoft.com/office/drawing/2014/main" id="{FD20E76C-50B7-340A-52A4-206194D026E2}"/>
              </a:ext>
            </a:extLst>
          </p:cNvPr>
          <p:cNvSpPr/>
          <p:nvPr/>
        </p:nvSpPr>
        <p:spPr>
          <a:xfrm>
            <a:off x="11226448" y="617902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894659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Boot vs Spring MVC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4098" name="Picture 2" descr="Spring MVC Tutorial">
            <a:extLst>
              <a:ext uri="{FF2B5EF4-FFF2-40B4-BE49-F238E27FC236}">
                <a16:creationId xmlns:a16="http://schemas.microsoft.com/office/drawing/2014/main" id="{E8063952-2D4F-4148-9AB2-29AEF357A4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407" y="1719628"/>
            <a:ext cx="3194735" cy="1707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xploring Spring Boot :Beginners Level - Knoldus Blogs">
            <a:extLst>
              <a:ext uri="{FF2B5EF4-FFF2-40B4-BE49-F238E27FC236}">
                <a16:creationId xmlns:a16="http://schemas.microsoft.com/office/drawing/2014/main" id="{3546344B-CFDF-4D08-944F-E785855285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285" y="1710076"/>
            <a:ext cx="3041759" cy="1718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3A465236-6C3F-4954-9C2F-A3ECD73CC549}"/>
              </a:ext>
            </a:extLst>
          </p:cNvPr>
          <p:cNvSpPr txBox="1"/>
          <p:nvPr/>
        </p:nvSpPr>
        <p:spPr>
          <a:xfrm>
            <a:off x="-200203" y="3524435"/>
            <a:ext cx="5392503" cy="3141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MVC pattern-based framework for building web applications,</a:t>
            </a:r>
            <a:endParaRPr lang="en-US">
              <a:solidFill>
                <a:srgbClr val="FFFF00"/>
              </a:solidFill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Requires lots of configurations </a:t>
            </a:r>
            <a:r>
              <a:rPr lang="en-US" sz="2000">
                <a:latin typeface="Ericsson Hilda"/>
              </a:rPr>
              <a:t>– e.g., for </a:t>
            </a:r>
            <a:r>
              <a:rPr lang="en-US" sz="2000" err="1">
                <a:latin typeface="Ericsson Hilda"/>
              </a:rPr>
              <a:t>DispatcherServlet</a:t>
            </a:r>
            <a:r>
              <a:rPr lang="en-US" sz="2000">
                <a:latin typeface="Ericsson Hilda"/>
              </a:rPr>
              <a:t> and View Resolver,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Every dependency needs to be specified separately</a:t>
            </a:r>
            <a:r>
              <a:rPr lang="en-US" sz="2000">
                <a:latin typeface="Ericsson Hilda"/>
              </a:rPr>
              <a:t> for the features to run.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>
              <a:latin typeface="Ericsson Hilda" panose="00000500000000000000" pitchFamily="2" charset="0"/>
            </a:endParaRP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endParaRPr lang="en-US" sz="2000">
              <a:latin typeface="Ericsson Hilda" panose="00000500000000000000" pitchFamily="2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0F15A7B-D294-4F18-BF2A-5EB9BB492A0B}"/>
              </a:ext>
            </a:extLst>
          </p:cNvPr>
          <p:cNvSpPr txBox="1"/>
          <p:nvPr/>
        </p:nvSpPr>
        <p:spPr>
          <a:xfrm>
            <a:off x="5344039" y="3524435"/>
            <a:ext cx="5871747" cy="314162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Most widely used framework in the REST API development</a:t>
            </a:r>
            <a:r>
              <a:rPr lang="en-US" sz="2000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000">
                <a:latin typeface="Ericsson Hilda"/>
              </a:rPr>
              <a:t>field. Developed on top of conventional Spring framework. Used for stand-alone web spring applications,</a:t>
            </a:r>
            <a:endParaRPr lang="en-US"/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Auto-configuration</a:t>
            </a:r>
          </a:p>
          <a:p>
            <a:pPr marL="800100" lvl="1" indent="-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000">
                <a:solidFill>
                  <a:srgbClr val="FFFF00"/>
                </a:solidFill>
                <a:latin typeface="Ericsson Hilda"/>
              </a:rPr>
              <a:t>Concept of predefined app skeletons </a:t>
            </a:r>
            <a:r>
              <a:rPr lang="en-US" sz="2000">
                <a:latin typeface="Ericsson Hilda"/>
              </a:rPr>
              <a:t>– once it is added to the class path, all needed dependencies are brought for development.</a:t>
            </a: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8E38F0FE-BF63-56DA-DA43-1C5AF1DBCFE9}"/>
              </a:ext>
            </a:extLst>
          </p:cNvPr>
          <p:cNvSpPr/>
          <p:nvPr/>
        </p:nvSpPr>
        <p:spPr>
          <a:xfrm>
            <a:off x="11298334" y="6179025"/>
            <a:ext cx="647780" cy="493089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23169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27502" y="199600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REST methods - overview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78273" y="1079869"/>
            <a:ext cx="10446050" cy="544283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REST </a:t>
            </a:r>
            <a:r>
              <a:rPr lang="en-US" sz="2500">
                <a:latin typeface="Ericsson Hilda"/>
              </a:rPr>
              <a:t>(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Re</a:t>
            </a:r>
            <a:r>
              <a:rPr lang="en-US" sz="2500">
                <a:latin typeface="Ericsson Hilda"/>
              </a:rPr>
              <a:t>presentational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S</a:t>
            </a:r>
            <a:r>
              <a:rPr lang="en-US" sz="2500">
                <a:latin typeface="Ericsson Hilda"/>
              </a:rPr>
              <a:t>tate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T</a:t>
            </a:r>
            <a:r>
              <a:rPr lang="en-US" sz="2500">
                <a:latin typeface="Ericsson Hilda"/>
              </a:rPr>
              <a:t>ransfer) - an architectural style defining constraints to be used for web services. </a:t>
            </a:r>
            <a:endParaRPr lang="en-US" sz="2500">
              <a:latin typeface="Ericsson Hilda" panose="00000500000000000000" pitchFamily="2" charset="0"/>
            </a:endParaRPr>
          </a:p>
          <a:p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endParaRPr lang="en-US" sz="2500" b="1">
              <a:solidFill>
                <a:srgbClr val="00B0F0"/>
              </a:solidFill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REST principles</a:t>
            </a:r>
            <a:r>
              <a:rPr lang="en-US" sz="2500">
                <a:latin typeface="Ericsson Hilda"/>
              </a:rPr>
              <a:t>: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Uniform interface,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Client – server separation,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Stateless,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 </a:t>
            </a:r>
            <a:r>
              <a:rPr lang="en-US" sz="2500" err="1">
                <a:latin typeface="Ericsson Hilda" panose="00000500000000000000" pitchFamily="2" charset="0"/>
              </a:rPr>
              <a:t>Cacheability</a:t>
            </a:r>
            <a:r>
              <a:rPr lang="en-US" sz="2500">
                <a:latin typeface="Ericsson Hilda" panose="00000500000000000000" pitchFamily="2" charset="0"/>
              </a:rPr>
              <a:t>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Layered system,</a:t>
            </a:r>
          </a:p>
          <a:p>
            <a:pPr marL="34290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en-US" sz="2500">
                <a:latin typeface="Ericsson Hilda"/>
              </a:rPr>
              <a:t> Code on demand.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F5283E7-B53C-4E0F-9E68-754AABD6E936}"/>
              </a:ext>
            </a:extLst>
          </p:cNvPr>
          <p:cNvSpPr txBox="1"/>
          <p:nvPr/>
        </p:nvSpPr>
        <p:spPr>
          <a:xfrm>
            <a:off x="434718" y="2392617"/>
            <a:ext cx="2175030" cy="47705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500">
                <a:latin typeface="Ericsson Hilda" panose="00000500000000000000" pitchFamily="2" charset="0"/>
              </a:rPr>
              <a:t>REST != HTTP</a:t>
            </a:r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437307F4-B763-2E7D-D1B3-FFD4DB0BF86C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92954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6000" b="1">
                <a:latin typeface="Ericsson Hilda Light"/>
              </a:rPr>
              <a:t>REST methods - overview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439169" y="1785757"/>
            <a:ext cx="10714161" cy="4649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>
                <a:latin typeface="Ericsson Hilda"/>
              </a:rPr>
              <a:t>Example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REST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methods</a:t>
            </a:r>
            <a:r>
              <a:rPr lang="en-US" sz="2500">
                <a:latin typeface="Ericsson Hilda"/>
              </a:rPr>
              <a:t>:</a:t>
            </a:r>
            <a:endParaRPr lang="en-US">
              <a:latin typeface="Ericsson Hilda"/>
            </a:endParaRPr>
          </a:p>
          <a:p>
            <a:pPr>
              <a:lnSpc>
                <a:spcPct val="150000"/>
              </a:lnSpc>
            </a:pPr>
            <a:endParaRPr lang="en-US" sz="2500">
              <a:solidFill>
                <a:srgbClr val="FFFFFF"/>
              </a:solidFill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GET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fetch data from database – e.g., show details for certain book or search book by title,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POST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add new data to database – e.g., new book in library,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PUT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update information in database – e.g., edit data for certain library user,</a:t>
            </a:r>
            <a:endParaRPr lang="en-US" sz="2500" b="1">
              <a:latin typeface="Ericsson Hilda"/>
            </a:endParaRP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 DELETE </a:t>
            </a:r>
            <a:r>
              <a:rPr lang="en-US" sz="2500" b="1">
                <a:latin typeface="Ericsson Hilda"/>
              </a:rPr>
              <a:t>– </a:t>
            </a:r>
            <a:r>
              <a:rPr lang="en-US" sz="2500">
                <a:latin typeface="Ericsson Hilda"/>
              </a:rPr>
              <a:t>remove data from database – e.g., delete library user.</a:t>
            </a:r>
          </a:p>
          <a:p>
            <a:pPr marL="3429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3" name="Cloud 2">
            <a:extLst>
              <a:ext uri="{FF2B5EF4-FFF2-40B4-BE49-F238E27FC236}">
                <a16:creationId xmlns:a16="http://schemas.microsoft.com/office/drawing/2014/main" id="{0ED8C76F-B6CA-4E6E-3D1C-C697007497DD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94711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198003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400" b="1">
                <a:latin typeface="Ericsson Hilda Light"/>
              </a:rPr>
              <a:t>REST URLs/Endpoints naming – Nouns,</a:t>
            </a:r>
            <a:endParaRPr lang="en-US" sz="44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13391" y="2067980"/>
            <a:ext cx="9825162" cy="4770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 sz="2500">
              <a:latin typeface="Ericsson Hilda" panose="00000500000000000000" pitchFamily="2" charset="0"/>
            </a:endParaRP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C73CA138-ED97-40BC-0A94-EC6657FC76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1374580"/>
              </p:ext>
            </p:extLst>
          </p:nvPr>
        </p:nvGraphicFramePr>
        <p:xfrm>
          <a:off x="257643" y="1527508"/>
          <a:ext cx="11203233" cy="5068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91757">
                  <a:extLst>
                    <a:ext uri="{9D8B030D-6E8A-4147-A177-3AD203B41FA5}">
                      <a16:colId xmlns:a16="http://schemas.microsoft.com/office/drawing/2014/main" val="3736180816"/>
                    </a:ext>
                  </a:extLst>
                </a:gridCol>
                <a:gridCol w="1576504">
                  <a:extLst>
                    <a:ext uri="{9D8B030D-6E8A-4147-A177-3AD203B41FA5}">
                      <a16:colId xmlns:a16="http://schemas.microsoft.com/office/drawing/2014/main" val="683817503"/>
                    </a:ext>
                  </a:extLst>
                </a:gridCol>
                <a:gridCol w="5934972">
                  <a:extLst>
                    <a:ext uri="{9D8B030D-6E8A-4147-A177-3AD203B41FA5}">
                      <a16:colId xmlns:a16="http://schemas.microsoft.com/office/drawing/2014/main" val="3278323091"/>
                    </a:ext>
                  </a:extLst>
                </a:gridCol>
              </a:tblGrid>
              <a:tr h="422204">
                <a:tc>
                  <a:txBody>
                    <a:bodyPr/>
                    <a:lstStyle/>
                    <a:p>
                      <a:r>
                        <a:rPr lang="en-US" sz="1600"/>
                        <a:t>URL / ENDPOINT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HTTP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ACTION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7260482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/</a:t>
                      </a: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users</a:t>
                      </a:r>
                      <a:endParaRPr lang="en-US" sz="16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 </a:t>
                      </a:r>
                      <a:endParaRPr lang="en-US" sz="1600" b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List with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many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users,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400323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/users    </a:t>
                      </a:r>
                      <a:endParaRPr lang="en-US" sz="160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Adding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new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user, 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499486"/>
                  </a:ext>
                </a:extLst>
              </a:tr>
              <a:tr h="44056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/users/{id}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 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Details page for </a:t>
                      </a:r>
                      <a:r>
                        <a:rPr lang="en-US" sz="1600" b="1"/>
                        <a:t>one </a:t>
                      </a:r>
                      <a:r>
                        <a:rPr lang="en-US" sz="1600"/>
                        <a:t>user </a:t>
                      </a:r>
                      <a:r>
                        <a:rPr lang="en-US" sz="1600" b="1"/>
                        <a:t>having certain ID</a:t>
                      </a:r>
                      <a:r>
                        <a:rPr lang="en-US" sz="1600"/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039930"/>
                  </a:ext>
                </a:extLst>
              </a:tr>
              <a:tr h="5704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70C0"/>
                          </a:solidFill>
                          <a:latin typeface="Calibri"/>
                        </a:rPr>
                        <a:t>/users/{id}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Updating one </a:t>
                      </a:r>
                      <a:r>
                        <a:rPr lang="en-US" sz="1600" b="1"/>
                        <a:t>user </a:t>
                      </a:r>
                      <a:r>
                        <a:rPr lang="en-US" sz="1600"/>
                        <a:t>having certain ID,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0071018"/>
                  </a:ext>
                </a:extLst>
              </a:tr>
              <a:tr h="440560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List with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many 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books,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041589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70C0"/>
                          </a:solidFill>
                        </a:rPr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Adding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new 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book,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562252"/>
                  </a:ext>
                </a:extLst>
              </a:tr>
              <a:tr h="403848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7030A0"/>
                          </a:solidFill>
                        </a:rPr>
                        <a:t>/books/{id}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>
                          <a:latin typeface="Calibri"/>
                        </a:rPr>
                        <a:t>Details page for 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one 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book </a:t>
                      </a:r>
                      <a:r>
                        <a:rPr lang="en-US" sz="1600" b="1" i="0" u="none" strike="noStrike" noProof="0">
                          <a:latin typeface="Calibri"/>
                        </a:rPr>
                        <a:t>having certain ID</a:t>
                      </a:r>
                      <a:r>
                        <a:rPr lang="en-US" sz="1600" b="0" i="0" u="none" strike="noStrike" noProof="0">
                          <a:latin typeface="Calibri"/>
                        </a:rPr>
                        <a:t>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7123265"/>
                  </a:ext>
                </a:extLst>
              </a:tr>
              <a:tr h="570435"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7030A0"/>
                          </a:solidFill>
                          <a:latin typeface="Calibri"/>
                        </a:rPr>
                        <a:t>/books/{id}</a:t>
                      </a:r>
                      <a:endParaRPr lang="en-US" sz="1600" b="0" i="0" u="none" strike="noStrike" noProof="0">
                        <a:latin typeface="Calibri"/>
                      </a:endParaRPr>
                    </a:p>
                    <a:p>
                      <a:pPr lvl="0">
                        <a:buNone/>
                      </a:pPr>
                      <a:endParaRPr lang="en-US" sz="1600" b="1">
                        <a:solidFill>
                          <a:srgbClr val="7030A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B050"/>
                          </a:solidFill>
                          <a:latin typeface="Calibri"/>
                        </a:rPr>
                        <a:t>PUT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0" i="0" u="none" strike="noStrike" noProof="0"/>
                        <a:t>Updating one </a:t>
                      </a:r>
                      <a:r>
                        <a:rPr lang="en-US" sz="1600" b="1" i="0" u="none" strike="noStrike" noProof="0"/>
                        <a:t>book </a:t>
                      </a:r>
                      <a:r>
                        <a:rPr lang="en-US" sz="1600" b="0" i="0" u="none" strike="noStrike" noProof="0"/>
                        <a:t>having certain ID,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17063"/>
                  </a:ext>
                </a:extLst>
              </a:tr>
              <a:tr h="422204">
                <a:tc>
                  <a:txBody>
                    <a:bodyPr/>
                    <a:lstStyle/>
                    <a:p>
                      <a:r>
                        <a:rPr lang="en-US" sz="1600" b="1">
                          <a:solidFill>
                            <a:srgbClr val="002060"/>
                          </a:solidFill>
                        </a:rPr>
                        <a:t>/rented-books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b="1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/>
                        <a:t>List with </a:t>
                      </a:r>
                      <a:r>
                        <a:rPr lang="en-US" sz="1600" b="1"/>
                        <a:t>many </a:t>
                      </a:r>
                      <a:r>
                        <a:rPr lang="en-US" sz="1600"/>
                        <a:t>books </a:t>
                      </a:r>
                      <a:r>
                        <a:rPr lang="en-US" sz="1600" b="1"/>
                        <a:t>that are rented,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8730067"/>
                  </a:ext>
                </a:extLst>
              </a:tr>
              <a:tr h="513988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solidFill>
                            <a:srgbClr val="002060"/>
                          </a:solidFill>
                          <a:latin typeface="Calibri"/>
                        </a:rPr>
                        <a:t>/books-rented-by-user/{</a:t>
                      </a:r>
                      <a:r>
                        <a:rPr lang="en-US" sz="1600" b="1" i="0" u="none" strike="noStrike" noProof="0" err="1">
                          <a:solidFill>
                            <a:srgbClr val="002060"/>
                          </a:solidFill>
                          <a:latin typeface="Calibri"/>
                        </a:rPr>
                        <a:t>userId</a:t>
                      </a:r>
                      <a:r>
                        <a:rPr lang="en-US" sz="1600" b="1" i="0" u="none" strike="noStrike" noProof="0">
                          <a:solidFill>
                            <a:srgbClr val="002060"/>
                          </a:solidFill>
                          <a:latin typeface="Calibri"/>
                        </a:rPr>
                        <a:t>}</a:t>
                      </a:r>
                      <a:endParaRPr lang="en-US" sz="1600" b="1">
                        <a:solidFill>
                          <a:srgbClr val="00206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 b="1" i="0" u="none" strike="noStrike" noProof="0">
                          <a:latin typeface="Calibri"/>
                        </a:rPr>
                        <a:t>GET</a:t>
                      </a:r>
                      <a:endParaRPr lang="en-US" sz="16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600"/>
                        <a:t>List with </a:t>
                      </a:r>
                      <a:r>
                        <a:rPr lang="en-US" sz="1600" b="1"/>
                        <a:t>many </a:t>
                      </a:r>
                      <a:r>
                        <a:rPr lang="en-US" sz="1600" b="0"/>
                        <a:t>books </a:t>
                      </a:r>
                      <a:r>
                        <a:rPr lang="en-US" sz="1600" b="1"/>
                        <a:t>rented by certain user</a:t>
                      </a:r>
                      <a:r>
                        <a:rPr lang="en-US" sz="1600" b="0"/>
                        <a:t> (user has certain </a:t>
                      </a:r>
                      <a:r>
                        <a:rPr lang="en-US" sz="1600" b="0" err="1"/>
                        <a:t>userId</a:t>
                      </a:r>
                      <a:r>
                        <a:rPr lang="en-US" sz="1600" b="0"/>
                        <a:t>)</a:t>
                      </a:r>
                      <a:endParaRPr lang="en-US" sz="16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408630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F11DFB20-4B57-45E0-2B99-0FC36DFB03EC}"/>
              </a:ext>
            </a:extLst>
          </p:cNvPr>
          <p:cNvSpPr txBox="1"/>
          <p:nvPr/>
        </p:nvSpPr>
        <p:spPr>
          <a:xfrm>
            <a:off x="299656" y="903413"/>
            <a:ext cx="11176633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>
                <a:ea typeface="+mn-lt"/>
                <a:cs typeface="+mn-lt"/>
              </a:rPr>
              <a:t>Our application is NOT fully RESTFUL, but we follow the guidelines to some extent:</a:t>
            </a: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</p:txBody>
      </p:sp>
      <p:sp>
        <p:nvSpPr>
          <p:cNvPr id="5" name="Cloud 4">
            <a:extLst>
              <a:ext uri="{FF2B5EF4-FFF2-40B4-BE49-F238E27FC236}">
                <a16:creationId xmlns:a16="http://schemas.microsoft.com/office/drawing/2014/main" id="{361673EC-CF36-61B5-C68C-B4DAD9414898}"/>
              </a:ext>
            </a:extLst>
          </p:cNvPr>
          <p:cNvSpPr/>
          <p:nvPr/>
        </p:nvSpPr>
        <p:spPr>
          <a:xfrm>
            <a:off x="11374011" y="6245135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28259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security in backend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27668" y="1613597"/>
            <a:ext cx="9825162" cy="442044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Spring Security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is a framework that supports authentication / authorization / access-control. </a:t>
            </a: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Authorization is any mechanism by which a system grants or revokes the right to perform some action or access some data.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endParaRPr lang="en-US" sz="2500">
              <a:solidFill>
                <a:srgbClr val="FFFFFF"/>
              </a:solidFill>
              <a:latin typeface="Ericsson Hilda"/>
            </a:endParaRPr>
          </a:p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Authentication – who are you?</a:t>
            </a:r>
          </a:p>
          <a:p>
            <a:endParaRPr lang="en-US" sz="2500">
              <a:solidFill>
                <a:srgbClr val="FFFF00"/>
              </a:solidFill>
              <a:latin typeface="Ericsson Hilda" panose="00000500000000000000" pitchFamily="2" charset="0"/>
            </a:endParaRPr>
          </a:p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Authorization – what are you allowed to do?</a:t>
            </a:r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43A99635-BE45-4717-9FB3-ADFC81824FE8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398537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5400" b="1">
                <a:latin typeface="Ericsson Hilda Light"/>
              </a:rPr>
              <a:t>Spring security in backend</a:t>
            </a:r>
            <a:endParaRPr lang="en-US" sz="54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996D1-D8CA-48A2-B1C7-D73959D0F1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0204" y="1211842"/>
            <a:ext cx="8914733" cy="5557948"/>
          </a:xfrm>
          <a:prstGeom prst="rect">
            <a:avLst/>
          </a:prstGeom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E0CF9778-FD4F-4C99-810F-A99C64C1763C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80261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170259" y="39852"/>
            <a:ext cx="8072171" cy="638083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600" b="1">
                <a:latin typeface="Ericsson Hilda Light"/>
              </a:rPr>
              <a:t>Spring Security </a:t>
            </a:r>
            <a:endParaRPr lang="en-US" sz="4600">
              <a:cs typeface="Calibri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5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70F9402-CD0A-C426-0DF8-64CA7D040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779" y="831050"/>
            <a:ext cx="11225840" cy="5886014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11C35B49-F215-4517-82F5-13D2A0164A27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532613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Spring security in backend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822F4D4-57DD-456B-A792-E1229F0A91E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605" y="1403857"/>
            <a:ext cx="6154860" cy="51698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C5AE6A3-37F6-429B-8CF4-37EA0D1BF7F5}"/>
              </a:ext>
            </a:extLst>
          </p:cNvPr>
          <p:cNvSpPr txBox="1"/>
          <p:nvPr/>
        </p:nvSpPr>
        <p:spPr>
          <a:xfrm>
            <a:off x="6680152" y="1908802"/>
            <a:ext cx="5040199" cy="101854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Only users with Librarian role 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can access this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 .</a:t>
            </a:r>
            <a:endParaRPr lang="en-US">
              <a:solidFill>
                <a:srgbClr val="FFFF00"/>
              </a:solidFill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BD5D2F-C6D8-4537-A146-520F33C0A7A2}"/>
              </a:ext>
            </a:extLst>
          </p:cNvPr>
          <p:cNvSpPr txBox="1"/>
          <p:nvPr/>
        </p:nvSpPr>
        <p:spPr>
          <a:xfrm>
            <a:off x="6680152" y="3315183"/>
            <a:ext cx="5353697" cy="198035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Users with Reader role </a:t>
            </a:r>
            <a:r>
              <a:rPr lang="en-US" sz="2500">
                <a:latin typeface="Ericsson Hilda"/>
              </a:rPr>
              <a:t>can access this</a:t>
            </a:r>
            <a:r>
              <a:rPr lang="en-US" sz="2500" b="1"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(but in our application each Librarian has both roles – this is up to your config).</a:t>
            </a:r>
            <a:endParaRPr lang="en-US">
              <a:latin typeface="Ericsson Hild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9A964BF-B673-42C1-B1D8-843D9A4A8EC1}"/>
              </a:ext>
            </a:extLst>
          </p:cNvPr>
          <p:cNvSpPr txBox="1"/>
          <p:nvPr/>
        </p:nvSpPr>
        <p:spPr>
          <a:xfrm>
            <a:off x="6723284" y="5704442"/>
            <a:ext cx="5353697" cy="86177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FFFF00"/>
                </a:solidFill>
                <a:latin typeface="Ericsson Hilda"/>
              </a:rPr>
              <a:t>All users 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should be able to reach login page.</a:t>
            </a:r>
          </a:p>
        </p:txBody>
      </p:sp>
      <p:sp>
        <p:nvSpPr>
          <p:cNvPr id="14" name="Star: 7 Points 13">
            <a:extLst>
              <a:ext uri="{FF2B5EF4-FFF2-40B4-BE49-F238E27FC236}">
                <a16:creationId xmlns:a16="http://schemas.microsoft.com/office/drawing/2014/main" id="{693414BC-39A2-47B1-9F6A-4D01408D2339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464792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0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407767" y="3662314"/>
            <a:ext cx="5896398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5400" b="1">
                <a:latin typeface="Ericsson Hilda Light"/>
              </a:rPr>
              <a:t>Project’s Structure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2998021" y="2707393"/>
            <a:ext cx="6206843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63D62BAB-0DA6-4555-B45F-B7DC13765482}"/>
              </a:ext>
            </a:extLst>
          </p:cNvPr>
          <p:cNvSpPr/>
          <p:nvPr/>
        </p:nvSpPr>
        <p:spPr>
          <a:xfrm>
            <a:off x="11261122" y="6228234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94558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207"/>
            <a:ext cx="12218819" cy="6862207"/>
          </a:xfrm>
          <a:prstGeom prst="rect">
            <a:avLst/>
          </a:prstGeom>
        </p:spPr>
      </p:pic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914400" y="1410399"/>
            <a:ext cx="10002129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latin typeface="Ericsson Hilda" panose="00000500000000000000" pitchFamily="2" charset="0"/>
              </a:rPr>
              <a:t>Before we start designing technical aspects of our application, we need to get to know our system.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We need to think about what our program should 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solidFill>
                  <a:srgbClr val="FFFF00"/>
                </a:solidFill>
                <a:latin typeface="Ericsson Hilda" panose="00000500000000000000" pitchFamily="2" charset="0"/>
              </a:rPr>
              <a:t>We need to think about real-world problems that are supposed to be solved by our app.</a:t>
            </a: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 dirty="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 dirty="0">
                <a:latin typeface="Ericsson Hilda" panose="00000500000000000000" pitchFamily="2" charset="0"/>
              </a:rPr>
              <a:t>Without gaining the knowledge about the domain our application will not be effective!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2865909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178738" y="3653546"/>
            <a:ext cx="5939555" cy="996450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>
              <a:defRPr/>
            </a:pPr>
            <a:r>
              <a:rPr lang="en-US" sz="5400" b="1">
                <a:latin typeface="Ericsson Hilda Light"/>
              </a:rPr>
              <a:t>Database &amp; Model</a:t>
            </a:r>
            <a:endParaRPr lang="en-US"/>
          </a:p>
          <a:p>
            <a:pPr algn="ctr">
              <a:defRPr/>
            </a:pPr>
            <a:r>
              <a:rPr lang="en-US" sz="5400" b="1" dirty="0">
                <a:latin typeface="Ericsson Hilda Light"/>
              </a:rPr>
              <a:t>Controllers</a:t>
            </a:r>
            <a:endParaRPr lang="en-US" dirty="0">
              <a:cs typeface="Calibri Light" panose="020F0302020204030204"/>
            </a:endParaRPr>
          </a:p>
          <a:p>
            <a:pPr algn="ctr">
              <a:defRPr/>
            </a:pPr>
            <a:r>
              <a:rPr lang="en-US" sz="5400" b="1" dirty="0" err="1">
                <a:latin typeface="Ericsson Hilda Light"/>
              </a:rPr>
              <a:t>Thymeleaf</a:t>
            </a:r>
            <a:r>
              <a:rPr lang="en-US" sz="5400" b="1" dirty="0">
                <a:latin typeface="Ericsson Hilda Light"/>
              </a:rPr>
              <a:t> (VIEW)</a:t>
            </a:r>
            <a:endParaRPr lang="en-US" sz="5400" dirty="0">
              <a:ea typeface="+mj-lt"/>
              <a:cs typeface="+mj-lt"/>
            </a:endParaRPr>
          </a:p>
          <a:p>
            <a:pPr algn="ctr">
              <a:defRPr/>
            </a:pPr>
            <a:endParaRPr lang="en-US" sz="5400" b="1" dirty="0"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11BCDE6-2B83-2D65-DD50-2CC8D1C67B33}"/>
              </a:ext>
            </a:extLst>
          </p:cNvPr>
          <p:cNvSpPr txBox="1">
            <a:spLocks/>
          </p:cNvSpPr>
          <p:nvPr/>
        </p:nvSpPr>
        <p:spPr>
          <a:xfrm>
            <a:off x="3228015" y="2487065"/>
            <a:ext cx="6065732" cy="72833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>
                <a:solidFill>
                  <a:srgbClr val="FFFF00"/>
                </a:solidFill>
                <a:latin typeface="Ericsson Hilda Light"/>
              </a:rPr>
              <a:t>&lt;&lt; IT ' S SHOWTIME &gt;&gt;</a:t>
            </a:r>
            <a:endParaRPr lang="en-US" sz="4800">
              <a:solidFill>
                <a:srgbClr val="FFFF00"/>
              </a:solidFill>
              <a:cs typeface="Calibri Light"/>
            </a:endParaRPr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C2202B02-D953-4FBC-AD2A-B04A3FB67BA4}"/>
              </a:ext>
            </a:extLst>
          </p:cNvPr>
          <p:cNvSpPr/>
          <p:nvPr/>
        </p:nvSpPr>
        <p:spPr>
          <a:xfrm>
            <a:off x="11261122" y="6160468"/>
            <a:ext cx="719666" cy="536221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146543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115125" y="2928930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GB">
                <a:solidFill>
                  <a:schemeClr val="tx1"/>
                </a:solidFill>
                <a:latin typeface="Ericsson Hilda" panose="00000500000000000000" pitchFamily="2" charset="0"/>
              </a:rPr>
              <a:t>View - Frontend</a:t>
            </a:r>
          </a:p>
          <a:p>
            <a:pPr algn="ctr"/>
            <a:endParaRPr lang="en-GB">
              <a:solidFill>
                <a:schemeClr val="tx1"/>
              </a:solidFill>
              <a:latin typeface="Ericsson Hilda" panose="00000500000000000000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877B0C-ABA1-4A89-B485-08E2DF54E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8789" y="2759707"/>
            <a:ext cx="944889" cy="116294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B0FF4054-F307-46AF-8276-2D51D029E493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50438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A733155C-3D7B-4E23-8ACF-310406D8DE6B}"/>
              </a:ext>
            </a:extLst>
          </p:cNvPr>
          <p:cNvSpPr txBox="1">
            <a:spLocks/>
          </p:cNvSpPr>
          <p:nvPr/>
        </p:nvSpPr>
        <p:spPr>
          <a:xfrm>
            <a:off x="330661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latin typeface="Ericsson Hilda ExtraBold" panose="00000900000000000000" pitchFamily="2" charset="0"/>
              </a:rPr>
              <a:t>Technologies used for frontend </a:t>
            </a:r>
          </a:p>
        </p:txBody>
      </p:sp>
      <p:pic>
        <p:nvPicPr>
          <p:cNvPr id="32" name="image" descr="{&quot;templafy&quot;:{&quot;binding&quot;:&quot;Form.LogoInsertion.Pplogoname&quot;,&quot;inheritDimensions&quot;:&quot;inheritNone&quot;,&quot;height&quot;:&quot;1.34 cm&quot;,&quot;type&quot;:&quot;image&quot;}}" title="Form.LogoInsertion.Pplogoname">
            <a:extLst>
              <a:ext uri="{FF2B5EF4-FFF2-40B4-BE49-F238E27FC236}">
                <a16:creationId xmlns:a16="http://schemas.microsoft.com/office/drawing/2014/main" id="{95569775-DF44-40F9-B9B4-B73FB937EA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9" cy="482439"/>
          </a:xfrm>
          <a:prstGeom prst="rect">
            <a:avLst/>
          </a:prstGeom>
        </p:spPr>
      </p:pic>
      <p:pic>
        <p:nvPicPr>
          <p:cNvPr id="2050" name="Picture 2" descr="Download - Thymeleaf">
            <a:extLst>
              <a:ext uri="{FF2B5EF4-FFF2-40B4-BE49-F238E27FC236}">
                <a16:creationId xmlns:a16="http://schemas.microsoft.com/office/drawing/2014/main" id="{CF25A878-EE1B-4B5C-A275-FEC63D7691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740" y="4947402"/>
            <a:ext cx="5082898" cy="1073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DFB993E0-2B1E-42A5-B97D-CD16B0A8A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52" y="4538185"/>
            <a:ext cx="3714206" cy="2086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jQuery Logo PNG Transparent &amp; SVG Vector - Freebie Supply">
            <a:extLst>
              <a:ext uri="{FF2B5EF4-FFF2-40B4-BE49-F238E27FC236}">
                <a16:creationId xmlns:a16="http://schemas.microsoft.com/office/drawing/2014/main" id="{E00FAF90-138E-4ACB-BCAA-6475D49A7E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9681" y="674237"/>
            <a:ext cx="4575099" cy="3594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ml 5 - Free brands and logotypes icons">
            <a:extLst>
              <a:ext uri="{FF2B5EF4-FFF2-40B4-BE49-F238E27FC236}">
                <a16:creationId xmlns:a16="http://schemas.microsoft.com/office/drawing/2014/main" id="{90B4F3F4-BCDF-449F-81C1-FF6FAE9C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7778" y="2821611"/>
            <a:ext cx="2001842" cy="1987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ss 3 - Free technology icons">
            <a:extLst>
              <a:ext uri="{FF2B5EF4-FFF2-40B4-BE49-F238E27FC236}">
                <a16:creationId xmlns:a16="http://schemas.microsoft.com/office/drawing/2014/main" id="{EFCBDBD6-5442-4F83-B017-11C886F86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393" y="1725044"/>
            <a:ext cx="2059351" cy="2088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loud 8">
            <a:extLst>
              <a:ext uri="{FF2B5EF4-FFF2-40B4-BE49-F238E27FC236}">
                <a16:creationId xmlns:a16="http://schemas.microsoft.com/office/drawing/2014/main" id="{7E3ED9F1-5DE4-4836-BF12-A3A628B58D36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2322015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Thymeleaf – what is it?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83946" y="1407658"/>
            <a:ext cx="11166450" cy="515429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    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server-side</a:t>
            </a:r>
            <a:r>
              <a:rPr lang="en-US" sz="2500" b="1">
                <a:latin typeface="Ericsson Hilda"/>
              </a:rPr>
              <a:t> Java template engine for</a:t>
            </a:r>
            <a:r>
              <a:rPr lang="en-US" sz="2500">
                <a:latin typeface="Ericsson Hilda"/>
              </a:rPr>
              <a:t> both </a:t>
            </a:r>
            <a:r>
              <a:rPr lang="en-US" sz="2500" b="1">
                <a:latin typeface="Ericsson Hilda"/>
              </a:rPr>
              <a:t>web and standalone environment</a:t>
            </a:r>
            <a:r>
              <a:rPr lang="en-US" sz="2500">
                <a:latin typeface="Ericsson Hilda"/>
              </a:rPr>
              <a:t>. It processes and creates HTML, XML, JavaScript, CSS and text. It provides full integration with Spring Framework. </a:t>
            </a:r>
            <a:endParaRPr lang="en-US"/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 b="1" err="1">
                <a:solidFill>
                  <a:srgbClr val="FFFF00"/>
                </a:solidFill>
                <a:ea typeface="+mn-lt"/>
                <a:cs typeface="+mn-lt"/>
              </a:rPr>
              <a:t>Thymeleaf</a:t>
            </a:r>
            <a:r>
              <a:rPr lang="en-US" sz="2500" b="1">
                <a:solidFill>
                  <a:srgbClr val="FFFF00"/>
                </a:solidFill>
                <a:ea typeface="+mn-lt"/>
                <a:cs typeface="+mn-lt"/>
              </a:rPr>
              <a:t> templates look similar to normal HTML format </a:t>
            </a:r>
            <a:r>
              <a:rPr lang="en-US" sz="2500">
                <a:ea typeface="+mn-lt"/>
                <a:cs typeface="+mn-lt"/>
              </a:rPr>
              <a:t>(much more similar than for example older JSP)</a:t>
            </a:r>
            <a:endParaRPr lang="en-US"/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latin typeface="Ericsson Hilda"/>
              </a:rPr>
              <a:t>It is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 compatible with HTML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>
                <a:latin typeface="Ericsson Hilda"/>
              </a:rPr>
              <a:t>and </a:t>
            </a:r>
            <a:r>
              <a:rPr lang="en-US" sz="2500" b="1">
                <a:latin typeface="Ericsson Hilda"/>
              </a:rPr>
              <a:t>supports</a:t>
            </a:r>
            <a:r>
              <a:rPr lang="en-US" sz="2500"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variable expressions </a:t>
            </a:r>
            <a:r>
              <a:rPr lang="en-US" sz="2500">
                <a:latin typeface="Ericsson Hilda"/>
              </a:rPr>
              <a:t>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${...}</a:t>
            </a:r>
            <a:r>
              <a:rPr lang="en-US" sz="2500">
                <a:latin typeface="Ericsson Hilda"/>
              </a:rPr>
              <a:t>) like Spring Expression Language and executes on model attributes, asterisk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*{...}</a:t>
            </a:r>
            <a:r>
              <a:rPr lang="en-US" sz="2500">
                <a:latin typeface="Ericsson Hilda"/>
              </a:rPr>
              <a:t>) execute on the form backing bean, hash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#{...}</a:t>
            </a:r>
            <a:r>
              <a:rPr lang="en-US" sz="2500">
                <a:latin typeface="Ericsson Hilda"/>
              </a:rPr>
              <a:t>) are for internationalization, and link expressions (</a:t>
            </a:r>
            <a:r>
              <a:rPr lang="en-US" sz="2500">
                <a:solidFill>
                  <a:srgbClr val="00B0F0"/>
                </a:solidFill>
                <a:latin typeface="Ericsson Hilda"/>
              </a:rPr>
              <a:t>@{...}</a:t>
            </a:r>
            <a:r>
              <a:rPr lang="en-US" sz="2500">
                <a:latin typeface="Ericsson Hilda"/>
              </a:rPr>
              <a:t>) rewrite URLs.</a:t>
            </a:r>
          </a:p>
        </p:txBody>
      </p:sp>
      <p:pic>
        <p:nvPicPr>
          <p:cNvPr id="11" name="Picture 2" descr="Download - Thymeleaf">
            <a:extLst>
              <a:ext uri="{FF2B5EF4-FFF2-40B4-BE49-F238E27FC236}">
                <a16:creationId xmlns:a16="http://schemas.microsoft.com/office/drawing/2014/main" id="{0E576531-C57F-40D2-B1B9-E41B583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113" y="1413214"/>
            <a:ext cx="2632815" cy="5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FA32FE5D-42CF-43EA-A68F-44E5B3E2252B}"/>
              </a:ext>
            </a:extLst>
          </p:cNvPr>
          <p:cNvSpPr/>
          <p:nvPr/>
        </p:nvSpPr>
        <p:spPr>
          <a:xfrm>
            <a:off x="11601606" y="6246893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77421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err="1">
                <a:latin typeface="Ericsson Hilda Light"/>
              </a:rPr>
              <a:t>Thymeleaf</a:t>
            </a:r>
            <a:r>
              <a:rPr lang="en-US" sz="4800" b="1">
                <a:latin typeface="Ericsson Hilda Light"/>
              </a:rPr>
              <a:t> – form methods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55724" y="1223758"/>
            <a:ext cx="11166450" cy="54236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     </a:t>
            </a:r>
            <a:r>
              <a:rPr lang="en-US" sz="2500">
                <a:latin typeface="Ericsson Hilda"/>
              </a:rPr>
              <a:t>- as it is an engine that supports HTML, we must remember that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it supports only GET and POST methods</a:t>
            </a:r>
            <a:r>
              <a:rPr lang="en-US" sz="2500" b="1">
                <a:latin typeface="Ericsson Hilda"/>
              </a:rPr>
              <a:t>. </a:t>
            </a:r>
            <a:r>
              <a:rPr lang="en-US" sz="2500">
                <a:latin typeface="Ericsson Hilda"/>
              </a:rPr>
              <a:t>Due to that restriction if we want to use PUT/DELETE methods within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we need to add extra property to </a:t>
            </a:r>
            <a:r>
              <a:rPr lang="en-US" sz="2500" err="1">
                <a:latin typeface="Ericsson Hilda"/>
              </a:rPr>
              <a:t>application.properties</a:t>
            </a:r>
            <a:r>
              <a:rPr lang="en-US" sz="2500">
                <a:latin typeface="Ericsson Hilda"/>
              </a:rPr>
              <a:t> file:</a:t>
            </a:r>
            <a:endParaRPr lang="en-US">
              <a:latin typeface="Ericsson Hilda"/>
            </a:endParaRPr>
          </a:p>
          <a:p>
            <a:pPr>
              <a:lnSpc>
                <a:spcPct val="125000"/>
              </a:lnSpc>
            </a:pPr>
            <a:r>
              <a:rPr lang="en-US" sz="2500" b="1" i="1" err="1">
                <a:solidFill>
                  <a:srgbClr val="FFFF00"/>
                </a:solidFill>
                <a:latin typeface="Ericsson Hilda"/>
              </a:rPr>
              <a:t>spring.mvc.hiddenmethod.filter.enabled</a:t>
            </a:r>
            <a:r>
              <a:rPr lang="en-US" sz="2500" b="1" i="1">
                <a:solidFill>
                  <a:srgbClr val="FFFF00"/>
                </a:solidFill>
                <a:latin typeface="Ericsson Hilda"/>
              </a:rPr>
              <a:t>=true </a:t>
            </a:r>
          </a:p>
          <a:p>
            <a:pPr>
              <a:lnSpc>
                <a:spcPct val="125000"/>
              </a:lnSpc>
            </a:pPr>
            <a:endParaRPr lang="en-US" sz="2500" b="1" i="1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 b="1" err="1">
                <a:latin typeface="Ericsson Hilda"/>
              </a:rPr>
              <a:t>HiddenHttpMethodFilter</a:t>
            </a:r>
            <a:r>
              <a:rPr lang="en-US" sz="2500">
                <a:latin typeface="Ericsson Hilda"/>
              </a:rPr>
              <a:t> allows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to use PUT/DELETE. </a:t>
            </a: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If you have in form </a:t>
            </a:r>
            <a:r>
              <a:rPr lang="en-US" sz="2500" err="1">
                <a:latin typeface="Ericsson Hilda"/>
              </a:rPr>
              <a:t>th:method</a:t>
            </a:r>
            <a:r>
              <a:rPr lang="en-US" sz="2500">
                <a:latin typeface="Ericsson Hilda"/>
              </a:rPr>
              <a:t>=”put”, then  </a:t>
            </a:r>
            <a:r>
              <a:rPr lang="en-US" sz="2500" err="1">
                <a:latin typeface="Ericsson Hilda"/>
              </a:rPr>
              <a:t>Thymeleaf</a:t>
            </a:r>
            <a:r>
              <a:rPr lang="en-US" sz="2500">
                <a:latin typeface="Ericsson Hilda"/>
              </a:rPr>
              <a:t> will use post as the actual method on the form and insert an extra hidden input _method with the preferred HTTP method</a:t>
            </a:r>
          </a:p>
          <a:p>
            <a:pPr>
              <a:lnSpc>
                <a:spcPct val="125000"/>
              </a:lnSpc>
              <a:spcBef>
                <a:spcPts val="600"/>
              </a:spcBef>
            </a:pPr>
            <a:r>
              <a:rPr lang="en-US" sz="2500" b="1">
                <a:solidFill>
                  <a:srgbClr val="FFFF00"/>
                </a:solidFill>
                <a:latin typeface="Ericsson Hilda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Source article</a:t>
            </a:r>
            <a:endParaRPr lang="en-US" sz="2500" b="1">
              <a:solidFill>
                <a:srgbClr val="FFFF00"/>
              </a:solidFill>
              <a:latin typeface="Ericsson Hilda"/>
            </a:endParaRPr>
          </a:p>
        </p:txBody>
      </p:sp>
      <p:pic>
        <p:nvPicPr>
          <p:cNvPr id="11" name="Picture 2" descr="Download - Thymeleaf">
            <a:extLst>
              <a:ext uri="{FF2B5EF4-FFF2-40B4-BE49-F238E27FC236}">
                <a16:creationId xmlns:a16="http://schemas.microsoft.com/office/drawing/2014/main" id="{0E576531-C57F-40D2-B1B9-E41B583CA1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669" y="1229314"/>
            <a:ext cx="2632815" cy="533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tar: 7 Points 6">
            <a:extLst>
              <a:ext uri="{FF2B5EF4-FFF2-40B4-BE49-F238E27FC236}">
                <a16:creationId xmlns:a16="http://schemas.microsoft.com/office/drawing/2014/main" id="{CDFB2778-ECDB-474C-8610-DE03A9C860EE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5904865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Thymeleaf – PUT form example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60185B-EBAC-447E-BEC0-4F34D91ECC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19257"/>
            <a:ext cx="12192000" cy="4334789"/>
          </a:xfrm>
          <a:prstGeom prst="rect">
            <a:avLst/>
          </a:prstGeom>
        </p:spPr>
      </p:pic>
      <p:sp>
        <p:nvSpPr>
          <p:cNvPr id="6" name="Star: 7 Points 5">
            <a:extLst>
              <a:ext uri="{FF2B5EF4-FFF2-40B4-BE49-F238E27FC236}">
                <a16:creationId xmlns:a16="http://schemas.microsoft.com/office/drawing/2014/main" id="{87715617-E8E5-408E-970F-47E443E3710B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73971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89104" y="-286256"/>
            <a:ext cx="12281104" cy="7144256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>
              <a:defRPr/>
            </a:pPr>
            <a:r>
              <a:rPr lang="en-US" sz="4800" b="1" err="1">
                <a:latin typeface="Ericsson Hilda Light"/>
              </a:rPr>
              <a:t>Thymeleaf</a:t>
            </a:r>
            <a:r>
              <a:rPr lang="en-US" sz="4800" b="1">
                <a:latin typeface="Ericsson Hilda Light"/>
              </a:rPr>
              <a:t> integration with Spring Security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99818BE-AA50-437F-894C-7573EF853B8C}"/>
              </a:ext>
            </a:extLst>
          </p:cNvPr>
          <p:cNvSpPr txBox="1"/>
          <p:nvPr/>
        </p:nvSpPr>
        <p:spPr>
          <a:xfrm>
            <a:off x="338601" y="1395105"/>
            <a:ext cx="4241154" cy="2773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25000"/>
              </a:lnSpc>
            </a:pPr>
            <a:endParaRPr lang="en-US" sz="2500" b="1">
              <a:solidFill>
                <a:srgbClr val="FFFF00"/>
              </a:solidFill>
              <a:latin typeface="Ericsson Hilda"/>
            </a:endParaRPr>
          </a:p>
          <a:p>
            <a:pPr>
              <a:lnSpc>
                <a:spcPct val="125000"/>
              </a:lnSpc>
            </a:pPr>
            <a:r>
              <a:rPr lang="en-US" sz="2500" b="1">
                <a:solidFill>
                  <a:srgbClr val="FFFF00"/>
                </a:solidFill>
                <a:latin typeface="Ericsson Hilda"/>
              </a:rPr>
              <a:t>Integration with Spring Security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200">
                <a:latin typeface="Ericsson Hilda"/>
              </a:rPr>
              <a:t>allows to check if user is authenticated and handle displaying given elements in the form based on user’s roles.</a:t>
            </a:r>
            <a:endParaRPr lang="en-US" sz="2200" b="1">
              <a:latin typeface="Ericsson Hilda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AE9A7F-94E7-41EC-8641-3F2E645D38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1649" y="1163737"/>
            <a:ext cx="7415763" cy="5108070"/>
          </a:xfrm>
          <a:prstGeom prst="rect">
            <a:avLst/>
          </a:prstGeom>
        </p:spPr>
      </p:pic>
      <p:sp>
        <p:nvSpPr>
          <p:cNvPr id="8" name="Star: 7 Points 7">
            <a:extLst>
              <a:ext uri="{FF2B5EF4-FFF2-40B4-BE49-F238E27FC236}">
                <a16:creationId xmlns:a16="http://schemas.microsoft.com/office/drawing/2014/main" id="{8AB10E5D-4635-4DD7-B226-01777117EBDC}"/>
              </a:ext>
            </a:extLst>
          </p:cNvPr>
          <p:cNvSpPr/>
          <p:nvPr/>
        </p:nvSpPr>
        <p:spPr>
          <a:xfrm>
            <a:off x="11601606" y="6347534"/>
            <a:ext cx="520925" cy="423981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1310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96835" y="1404196"/>
            <a:ext cx="10983006" cy="470898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500" b="1">
                <a:solidFill>
                  <a:srgbClr val="00B0F0"/>
                </a:solidFill>
                <a:latin typeface="Ericsson Hilda"/>
              </a:rPr>
              <a:t>                                     </a:t>
            </a:r>
            <a:r>
              <a:rPr lang="en-US" sz="2500">
                <a:latin typeface="Ericsson Hilda"/>
              </a:rPr>
              <a:t>is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open-source front-end</a:t>
            </a:r>
            <a:r>
              <a:rPr lang="en-US" sz="2500" b="1">
                <a:solidFill>
                  <a:srgbClr val="00B0F0"/>
                </a:solidFill>
                <a:latin typeface="Ericsson Hilda"/>
              </a:rPr>
              <a:t> </a:t>
            </a:r>
            <a:r>
              <a:rPr lang="en-US" sz="2500" b="1">
                <a:latin typeface="Ericsson Hilda"/>
              </a:rPr>
              <a:t>development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framework </a:t>
            </a:r>
            <a:r>
              <a:rPr lang="en-US" sz="2500">
                <a:latin typeface="Ericsson Hilda"/>
              </a:rPr>
              <a:t>for the creation of websites and web apps.</a:t>
            </a:r>
            <a:endParaRPr lang="en-US"/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solidFill>
                  <a:srgbClr val="FFFFFF"/>
                </a:solidFill>
                <a:latin typeface="Ericsson Hilda"/>
              </a:rPr>
              <a:t>Bootstrap simplifies creating responsive</a:t>
            </a:r>
            <a:r>
              <a:rPr lang="en-US" sz="2500">
                <a:latin typeface="Ericsson Hilda"/>
              </a:rPr>
              <a:t>, mobile-first front-end programs.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help us with appearance of our applications.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uses HTML, CSS, and JavaScript.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r>
              <a:rPr lang="en-US" sz="2500">
                <a:latin typeface="Ericsson Hilda"/>
              </a:rPr>
              <a:t>Bootstrap has ready solutions for many elements: buttons, alerts, modals, tabs, navigation bars, toolkits, dropdowns and many more…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149187E-9B1A-454C-BF10-398A7BA911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58" b="25872"/>
          <a:stretch/>
        </p:blipFill>
        <p:spPr bwMode="auto">
          <a:xfrm>
            <a:off x="332981" y="1479124"/>
            <a:ext cx="2345597" cy="621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loud 7">
            <a:extLst>
              <a:ext uri="{FF2B5EF4-FFF2-40B4-BE49-F238E27FC236}">
                <a16:creationId xmlns:a16="http://schemas.microsoft.com/office/drawing/2014/main" id="{EACFBF79-E1C4-4E2A-AA6C-FA3722EA5116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386359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CA0BD10-660F-4FD4-A86B-73ADB01896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6319" y="2355375"/>
            <a:ext cx="4620465" cy="35812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0B330F8-4CDA-4108-AB8B-1E9191FCFA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0839" y="1476614"/>
            <a:ext cx="6827422" cy="3051484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FA6951CF-8ECA-4FCB-96BB-19091765AAEC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5526603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10717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Bootstrap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5996FF-15F2-4FC2-97FA-849EECBBCD1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5157" y="1224273"/>
            <a:ext cx="10434138" cy="5378229"/>
          </a:xfrm>
          <a:prstGeom prst="rect">
            <a:avLst/>
          </a:prstGeom>
        </p:spPr>
      </p:pic>
      <p:sp>
        <p:nvSpPr>
          <p:cNvPr id="3" name="Cloud 2">
            <a:extLst>
              <a:ext uri="{FF2B5EF4-FFF2-40B4-BE49-F238E27FC236}">
                <a16:creationId xmlns:a16="http://schemas.microsoft.com/office/drawing/2014/main" id="{CFD72E17-DE4A-C261-C0AE-37180475B5B7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02805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41" descr="Close-up of stacked books">
            <a:extLst>
              <a:ext uri="{FF2B5EF4-FFF2-40B4-BE49-F238E27FC236}">
                <a16:creationId xmlns:a16="http://schemas.microsoft.com/office/drawing/2014/main" id="{B81940C5-934E-4001-A3E3-1EAB45EE78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156993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>
                <a:latin typeface="Ericsson Hilda Light"/>
              </a:rPr>
              <a:t>User Roles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041B5AA-DF72-BE46-0CC4-7D7535244CFD}"/>
              </a:ext>
            </a:extLst>
          </p:cNvPr>
          <p:cNvGrpSpPr/>
          <p:nvPr/>
        </p:nvGrpSpPr>
        <p:grpSpPr>
          <a:xfrm>
            <a:off x="1581567" y="1148220"/>
            <a:ext cx="2221422" cy="5606449"/>
            <a:chOff x="2127907" y="1018824"/>
            <a:chExt cx="2221422" cy="560644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C1A252A-149B-FF9B-7B53-10F2A1AF0A66}"/>
                </a:ext>
              </a:extLst>
            </p:cNvPr>
            <p:cNvSpPr txBox="1"/>
            <p:nvPr/>
          </p:nvSpPr>
          <p:spPr>
            <a:xfrm>
              <a:off x="2127907" y="6087754"/>
              <a:ext cx="2221422" cy="5375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Librarian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7" name="Picture 2" descr="Icon&#10;&#10;Description automatically generated">
              <a:extLst>
                <a:ext uri="{FF2B5EF4-FFF2-40B4-BE49-F238E27FC236}">
                  <a16:creationId xmlns:a16="http://schemas.microsoft.com/office/drawing/2014/main" id="{AF378E94-B71C-293F-6211-34DD198963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208228" y="1018824"/>
              <a:ext cx="1948653" cy="4873160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6FB2E20-5CFB-8A84-3D3D-64F47DE33FDC}"/>
              </a:ext>
            </a:extLst>
          </p:cNvPr>
          <p:cNvGrpSpPr/>
          <p:nvPr/>
        </p:nvGrpSpPr>
        <p:grpSpPr>
          <a:xfrm>
            <a:off x="4660026" y="1315422"/>
            <a:ext cx="2420924" cy="5543905"/>
            <a:chOff x="2491708" y="1213449"/>
            <a:chExt cx="2420924" cy="5543905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47CA779B-FB37-4B3A-A0B7-F43D4BC1E31D}"/>
                </a:ext>
              </a:extLst>
            </p:cNvPr>
            <p:cNvSpPr txBox="1"/>
            <p:nvPr/>
          </p:nvSpPr>
          <p:spPr>
            <a:xfrm>
              <a:off x="2647267" y="6145733"/>
              <a:ext cx="2120781" cy="6116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500" b="1">
                  <a:latin typeface="Ericsson Hilda" panose="00000500000000000000" pitchFamily="2" charset="0"/>
                </a:rPr>
                <a:t>Reader</a:t>
              </a:r>
              <a:endParaRPr lang="en-US" sz="2000">
                <a:latin typeface="Ericsson Hilda" panose="00000500000000000000" pitchFamily="2" charset="0"/>
              </a:endParaRPr>
            </a:p>
          </p:txBody>
        </p:sp>
        <p:pic>
          <p:nvPicPr>
            <p:cNvPr id="2" name="Picture 5" descr="Icon&#10;&#10;Description automatically generated">
              <a:extLst>
                <a:ext uri="{FF2B5EF4-FFF2-40B4-BE49-F238E27FC236}">
                  <a16:creationId xmlns:a16="http://schemas.microsoft.com/office/drawing/2014/main" id="{2BF5DDC9-A3EE-3E04-62F1-8E7073831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91708" y="1213449"/>
              <a:ext cx="2420924" cy="4833667"/>
            </a:xfrm>
            <a:prstGeom prst="rect">
              <a:avLst/>
            </a:prstGeom>
          </p:spPr>
        </p:pic>
      </p:grpSp>
      <p:sp>
        <p:nvSpPr>
          <p:cNvPr id="11" name="Star: 7 Points 10">
            <a:extLst>
              <a:ext uri="{FF2B5EF4-FFF2-40B4-BE49-F238E27FC236}">
                <a16:creationId xmlns:a16="http://schemas.microsoft.com/office/drawing/2014/main" id="{7861135A-AFA6-4C27-8397-A9D871C6A6A3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3616395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136662" y="-372862"/>
            <a:ext cx="12427438" cy="7281606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err="1">
                <a:latin typeface="Ericsson Hilda Light"/>
              </a:rPr>
              <a:t>JQuery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328410" y="1709583"/>
            <a:ext cx="11166450" cy="461280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500" b="1">
                <a:solidFill>
                  <a:srgbClr val="00B0F0"/>
                </a:solidFill>
                <a:latin typeface="Ericsson Hilda"/>
              </a:rPr>
              <a:t>                                        </a:t>
            </a:r>
            <a:r>
              <a:rPr lang="en-US" sz="2500">
                <a:latin typeface="Ericsson Hilda"/>
              </a:rPr>
              <a:t>is a</a:t>
            </a:r>
            <a:r>
              <a:rPr lang="en-US" sz="2500">
                <a:solidFill>
                  <a:srgbClr val="FFFF00"/>
                </a:solidFill>
                <a:latin typeface="Ericsson Hilda"/>
              </a:rPr>
              <a:t> 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feature-rich JavaScript library</a:t>
            </a:r>
            <a:r>
              <a:rPr lang="en-US" sz="2500">
                <a:latin typeface="Ericsson Hilda"/>
              </a:rPr>
              <a:t>.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It simplifies operations like: manipulation of HTML document (DOM operations), animations, event handling, AJAX.</a:t>
            </a: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Usually, no changes in HTML tags are required.</a:t>
            </a:r>
          </a:p>
          <a:p>
            <a:pPr>
              <a:lnSpc>
                <a:spcPct val="125000"/>
              </a:lnSpc>
            </a:pPr>
            <a:endParaRPr lang="en-US" sz="2500">
              <a:latin typeface="Ericsson Hilda" panose="00000500000000000000" pitchFamily="2" charset="0"/>
            </a:endParaRPr>
          </a:p>
          <a:p>
            <a:pPr>
              <a:lnSpc>
                <a:spcPct val="125000"/>
              </a:lnSpc>
            </a:pPr>
            <a:r>
              <a:rPr lang="en-US" sz="2500">
                <a:latin typeface="Ericsson Hilda"/>
              </a:rPr>
              <a:t>In our </a:t>
            </a:r>
            <a:r>
              <a:rPr lang="en-US" sz="2500" b="1">
                <a:latin typeface="Ericsson Hilda"/>
              </a:rPr>
              <a:t>Book Rental </a:t>
            </a:r>
            <a:r>
              <a:rPr lang="en-US" sz="2500">
                <a:latin typeface="Ericsson Hilda"/>
              </a:rPr>
              <a:t>application </a:t>
            </a:r>
            <a:r>
              <a:rPr lang="en-US" sz="2500" b="1" err="1">
                <a:solidFill>
                  <a:srgbClr val="FFFF00"/>
                </a:solidFill>
                <a:latin typeface="Ericsson Hilda"/>
              </a:rPr>
              <a:t>JQuery</a:t>
            </a:r>
            <a:r>
              <a:rPr lang="en-US" sz="2500" b="1">
                <a:solidFill>
                  <a:srgbClr val="FFFF00"/>
                </a:solidFill>
                <a:latin typeface="Ericsson Hilda"/>
              </a:rPr>
              <a:t> helps us with form validation on client side.</a:t>
            </a:r>
          </a:p>
          <a:p>
            <a:endParaRPr lang="en-US" sz="2500">
              <a:latin typeface="Ericsson Hilda" panose="00000500000000000000" pitchFamily="2" charset="0"/>
            </a:endParaRPr>
          </a:p>
        </p:txBody>
      </p:sp>
      <p:pic>
        <p:nvPicPr>
          <p:cNvPr id="2" name="Picture 2" descr="Logo&#10;&#10;Description automatically generated">
            <a:extLst>
              <a:ext uri="{FF2B5EF4-FFF2-40B4-BE49-F238E27FC236}">
                <a16:creationId xmlns:a16="http://schemas.microsoft.com/office/drawing/2014/main" id="{9F6835CF-AB1B-A708-0382-D04C518451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946" y="1555208"/>
            <a:ext cx="2556295" cy="728338"/>
          </a:xfrm>
          <a:prstGeom prst="rect">
            <a:avLst/>
          </a:prstGeom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5D14B91D-2D84-4061-87EF-0E129A4C4A9D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7879318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-51995" y="-372862"/>
            <a:ext cx="12243995" cy="7168718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6000" b="1" err="1">
                <a:latin typeface="Ericsson Hilda Light"/>
              </a:rPr>
              <a:t>JQuery</a:t>
            </a:r>
            <a:r>
              <a:rPr lang="en-US" sz="6000" b="1">
                <a:latin typeface="Ericsson Hilda Light"/>
              </a:rPr>
              <a:t> example</a:t>
            </a:r>
            <a:endParaRPr kumimoji="0" lang="en-US" sz="60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  <a:ea typeface="+mj-ea"/>
              <a:cs typeface="+mj-cs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AD4688E-8F17-4596-90D8-2820A3C6BE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574" y="1546344"/>
            <a:ext cx="10727761" cy="4869930"/>
          </a:xfrm>
          <a:prstGeom prst="rect">
            <a:avLst/>
          </a:prstGeom>
        </p:spPr>
      </p:pic>
      <p:sp>
        <p:nvSpPr>
          <p:cNvPr id="6" name="Cloud 5">
            <a:extLst>
              <a:ext uri="{FF2B5EF4-FFF2-40B4-BE49-F238E27FC236}">
                <a16:creationId xmlns:a16="http://schemas.microsoft.com/office/drawing/2014/main" id="{04BDE0B9-80F5-4293-981D-BE3E2D9E6154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981982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4449" y="-316418"/>
            <a:ext cx="12356884" cy="7253384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198003"/>
            <a:ext cx="5656777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err="1">
                <a:latin typeface="Ericsson Hilda Light"/>
              </a:rPr>
              <a:t>JQuery</a:t>
            </a:r>
            <a:r>
              <a:rPr lang="en-US" sz="4800" b="1">
                <a:latin typeface="Ericsson Hilda Light"/>
              </a:rPr>
              <a:t> validate form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520BD1-500D-464A-BC9C-1A9BE2B0F7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5234" y="903989"/>
            <a:ext cx="8284096" cy="5881471"/>
          </a:xfrm>
          <a:prstGeom prst="rect">
            <a:avLst/>
          </a:prstGeom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7" name="Cloud 6">
            <a:extLst>
              <a:ext uri="{FF2B5EF4-FFF2-40B4-BE49-F238E27FC236}">
                <a16:creationId xmlns:a16="http://schemas.microsoft.com/office/drawing/2014/main" id="{2FD13A52-105B-4283-B4C2-AFAF759EB1C5}"/>
              </a:ext>
            </a:extLst>
          </p:cNvPr>
          <p:cNvSpPr/>
          <p:nvPr/>
        </p:nvSpPr>
        <p:spPr>
          <a:xfrm>
            <a:off x="11312712" y="6121516"/>
            <a:ext cx="633402" cy="564976"/>
          </a:xfrm>
          <a:prstGeom prst="cloud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065405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79E4AE5-5882-4799-9510-0BE6C2E73F2E}"/>
              </a:ext>
            </a:extLst>
          </p:cNvPr>
          <p:cNvSpPr>
            <a:spLocks/>
          </p:cNvSpPr>
          <p:nvPr/>
        </p:nvSpPr>
        <p:spPr bwMode="auto">
          <a:xfrm>
            <a:off x="0" y="0"/>
            <a:ext cx="12192000" cy="6858000"/>
          </a:xfrm>
          <a:prstGeom prst="rect">
            <a:avLst/>
          </a:prstGeom>
          <a:solidFill>
            <a:srgbClr val="00008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72000" tIns="36000" rIns="73152" bIns="3657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80000" indent="-180000" algn="l">
              <a:spcBef>
                <a:spcPts val="800"/>
              </a:spcBef>
              <a:buFont typeface="Ericsson Hilda" panose="00000500000000000000" pitchFamily="2" charset="0"/>
              <a:buChar char="●"/>
            </a:pPr>
            <a:endParaRPr lang="en-US" err="1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23626AC-1355-4AB8-B034-146B7B48F9B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9" name="Title_TM">
            <a:extLst>
              <a:ext uri="{FF2B5EF4-FFF2-40B4-BE49-F238E27FC236}">
                <a16:creationId xmlns:a16="http://schemas.microsoft.com/office/drawing/2014/main" id="{BC8328B3-46B9-814A-9805-A5626BF21769}"/>
              </a:ext>
            </a:extLst>
          </p:cNvPr>
          <p:cNvSpPr txBox="1">
            <a:spLocks noChangeArrowheads="1"/>
          </p:cNvSpPr>
          <p:nvPr/>
        </p:nvSpPr>
        <p:spPr>
          <a:xfrm>
            <a:off x="1375200" y="3030968"/>
            <a:ext cx="10388271" cy="1215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lang="en-US" sz="6000" b="0" kern="1400" spc="-16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algn="ctr"/>
            <a:r>
              <a:rPr lang="en-US">
                <a:solidFill>
                  <a:schemeClr val="tx1"/>
                </a:solidFill>
                <a:latin typeface="Ericsson Hilda"/>
              </a:rPr>
              <a:t>Questions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FCEA39-4E5D-41C9-A5F8-01FA4FB28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2966" y="2821445"/>
            <a:ext cx="987277" cy="121511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88574956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0" y="-301658"/>
            <a:ext cx="12192000" cy="709751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329186"/>
            <a:ext cx="7742832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latin typeface="Ericsson Hilda Light"/>
              </a:rPr>
              <a:t>Bibliography 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200ECE-2279-46DA-9215-C0E2360B1AB6}"/>
              </a:ext>
            </a:extLst>
          </p:cNvPr>
          <p:cNvSpPr txBox="1">
            <a:spLocks/>
          </p:cNvSpPr>
          <p:nvPr/>
        </p:nvSpPr>
        <p:spPr>
          <a:xfrm>
            <a:off x="213391" y="1693650"/>
            <a:ext cx="10817524" cy="466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300" dirty="0">
                <a:latin typeface="Ericsson Hilda" panose="00000500000000000000" pitchFamily="2" charset="0"/>
                <a:cs typeface="Calibri" panose="020F0502020204030204"/>
              </a:rPr>
              <a:t>Images:</a:t>
            </a: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https://publicdomainvectors.org/pl/wektorow-swobodnych/Grafika-wektorowa-budynku-szko%C5%82y/11750.html</a:t>
            </a:r>
            <a:endParaRPr lang="en-US" sz="2300" dirty="0">
              <a:latin typeface="Ericsson Hilda" panose="00000500000000000000" pitchFamily="2" charset="0"/>
              <a:cs typeface="Calibri"/>
            </a:endParaRP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https://openclipart.org/detail/314949/librarian-2</a:t>
            </a:r>
            <a:endParaRPr lang="en-US" sz="2300" dirty="0">
              <a:latin typeface="Ericsson Hilda" panose="00000500000000000000" pitchFamily="2" charset="0"/>
              <a:cs typeface="Calibri"/>
            </a:endParaRP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https://freesvg.org/books</a:t>
            </a:r>
            <a:endParaRPr lang="en-US" sz="2300" dirty="0">
              <a:latin typeface="Ericsson Hilda" panose="00000500000000000000" pitchFamily="2" charset="0"/>
              <a:cs typeface="Calibri"/>
            </a:endParaRP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https://images.rawpixel.com/image_800/czNmcy1wcml2YXRlL3Jhd3BpeGVsX2ltYWdlcy93ZWJzaXRlX2NvbnRlbnQvbHIvam9iNjczLTE1OS14LmpwZw.jpg?s=l3MJkiQKcO5Q1lqiFPEpZn-HyL-CZmKAjsEnk9XR1bA</a:t>
            </a:r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</a:rPr>
              <a:t> </a:t>
            </a:r>
            <a:endParaRPr lang="en-US" sz="2300" dirty="0">
              <a:latin typeface="Ericsson Hilda" panose="00000500000000000000" pitchFamily="2" charset="0"/>
              <a:cs typeface="Calibri"/>
            </a:endParaRP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https://openclipart.org/detail/298193/librarian</a:t>
            </a:r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</a:rPr>
              <a:t> </a:t>
            </a:r>
          </a:p>
          <a:p>
            <a:r>
              <a:rPr lang="en-US" sz="2300" dirty="0">
                <a:latin typeface="Ericsson Hilda" panose="00000500000000000000" pitchFamily="2" charset="0"/>
                <a:ea typeface="+mn-lt"/>
                <a:cs typeface="+mn-lt"/>
              </a:rPr>
              <a:t>https://freesvg.org/female-computer-user-vector-icon</a:t>
            </a:r>
          </a:p>
          <a:p>
            <a:endParaRPr lang="en-US" sz="2300" dirty="0">
              <a:latin typeface="Ericsson Hilda" panose="00000500000000000000" pitchFamily="2" charset="0"/>
              <a:ea typeface="+mn-lt"/>
              <a:cs typeface="+mn-lt"/>
            </a:endParaRPr>
          </a:p>
          <a:p>
            <a:endParaRPr lang="en-US" sz="2300" dirty="0">
              <a:latin typeface="Ericsson Hilda" panose="00000500000000000000" pitchFamily="2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874342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872" t="-4131" r="872" b="12680"/>
          <a:stretch/>
        </p:blipFill>
        <p:spPr>
          <a:xfrm>
            <a:off x="0" y="-301658"/>
            <a:ext cx="12192000" cy="7097513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329931" y="329186"/>
            <a:ext cx="7742832" cy="479931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>
                <a:latin typeface="Ericsson Hilda Light"/>
              </a:rPr>
              <a:t>Bibliography (2)</a:t>
            </a:r>
            <a:endParaRPr lang="en-US" sz="4800" b="1" i="0" u="none" strike="noStrike" kern="1400" cap="none" spc="-160" normalizeH="0" baseline="0" noProof="0">
              <a:ln>
                <a:noFill/>
              </a:ln>
              <a:effectLst/>
              <a:uLnTx/>
              <a:uFillTx/>
              <a:latin typeface="Ericsson Hilda Light"/>
            </a:endParaRP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C5200ECE-2279-46DA-9215-C0E2360B1AB6}"/>
              </a:ext>
            </a:extLst>
          </p:cNvPr>
          <p:cNvSpPr txBox="1">
            <a:spLocks/>
          </p:cNvSpPr>
          <p:nvPr/>
        </p:nvSpPr>
        <p:spPr>
          <a:xfrm>
            <a:off x="213391" y="1693650"/>
            <a:ext cx="10817524" cy="466763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300">
                <a:latin typeface="Ericsson Hilda" panose="00000500000000000000" pitchFamily="2" charset="0"/>
                <a:cs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https://www.interviewbit.com/blog/difference-between-spring-mvc-and-spring-boot/</a:t>
            </a:r>
            <a:r>
              <a:rPr lang="en-US" sz="23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300">
                <a:latin typeface="Ericsson Hilda" panose="00000500000000000000" pitchFamily="2" charset="0"/>
                <a:cs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https://www.freecodecamp.org/news/the-model-view-controller-pattern-mvc-architecture-and-frameworks-explained/</a:t>
            </a:r>
            <a:r>
              <a:rPr lang="en-US" sz="23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https://www.wimdeblauwe.com/blog/2021/09/23/todomvc-with-spring-boot-and-thymeleaf-part-2/</a:t>
            </a:r>
            <a:r>
              <a:rPr lang="en-US" sz="2400">
                <a:latin typeface="Ericsson Hilda" panose="00000500000000000000" pitchFamily="2" charset="0"/>
                <a:cs typeface="Calibri"/>
              </a:rPr>
              <a:t> </a:t>
            </a: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https://www.thymeleaf.org/</a:t>
            </a:r>
            <a:endParaRPr lang="en-US" sz="2400">
              <a:latin typeface="Ericsson Hilda" panose="00000500000000000000" pitchFamily="2" charset="0"/>
              <a:cs typeface="Calibri"/>
            </a:endParaRPr>
          </a:p>
          <a:p>
            <a:r>
              <a:rPr lang="en-US" sz="2400">
                <a:latin typeface="Ericsson Hilda" panose="00000500000000000000" pitchFamily="2" charset="0"/>
                <a:cs typeface="Calibri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https://www.baeldung.com/thymeleaf-in-spring-mvc</a:t>
            </a:r>
            <a:r>
              <a:rPr lang="en-US" sz="2400">
                <a:latin typeface="Ericsson Hilda" panose="00000500000000000000" pitchFamily="2" charset="0"/>
                <a:cs typeface="Calibri"/>
              </a:rPr>
              <a:t> </a:t>
            </a:r>
          </a:p>
          <a:p>
            <a:endParaRPr lang="en-US" sz="2300">
              <a:latin typeface="Ericsson Hilda" panose="00000500000000000000" pitchFamily="2" charset="0"/>
              <a:cs typeface="Calibri"/>
            </a:endParaRPr>
          </a:p>
          <a:p>
            <a:endParaRPr lang="en-US" sz="2300">
              <a:latin typeface="Ericsson Hilda" panose="00000500000000000000" pitchFamily="2" charset="0"/>
              <a:cs typeface="Calibri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344362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custDataLst>
      <p:tags r:id="rId1"/>
    </p:custDataLst>
    <p:extLst>
      <p:ext uri="{BB962C8B-B14F-4D97-AF65-F5344CB8AC3E}">
        <p14:creationId xmlns:p14="http://schemas.microsoft.com/office/powerpoint/2010/main" val="13564412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blur, light, night sky&#10;&#10;Description automatically generated">
            <a:extLst>
              <a:ext uri="{FF2B5EF4-FFF2-40B4-BE49-F238E27FC236}">
                <a16:creationId xmlns:a16="http://schemas.microsoft.com/office/drawing/2014/main" id="{3DBEB729-1203-44C5-AFA2-B745B6A191B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6819" y="-4207"/>
            <a:ext cx="12218819" cy="6862207"/>
          </a:xfrm>
          <a:prstGeom prst="rect">
            <a:avLst/>
          </a:prstGeom>
        </p:spPr>
      </p:pic>
      <p:sp>
        <p:nvSpPr>
          <p:cNvPr id="12" name="Title 7">
            <a:extLst>
              <a:ext uri="{FF2B5EF4-FFF2-40B4-BE49-F238E27FC236}">
                <a16:creationId xmlns:a16="http://schemas.microsoft.com/office/drawing/2014/main" id="{4FFB8876-A80B-45BF-B457-69F329D40EAB}"/>
              </a:ext>
            </a:extLst>
          </p:cNvPr>
          <p:cNvSpPr txBox="1">
            <a:spLocks/>
          </p:cNvSpPr>
          <p:nvPr/>
        </p:nvSpPr>
        <p:spPr>
          <a:xfrm>
            <a:off x="213391" y="284267"/>
            <a:ext cx="11738398" cy="940006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defRPr sz="4000" kern="1400" spc="-16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Ericsson Hilda" pitchFamily="2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Ericsson Hilda" pitchFamily="2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85000"/>
              </a:lnSpc>
              <a:spcBef>
                <a:spcPts val="3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1" i="0" u="none" strike="noStrike" kern="1400" cap="none" spc="-160" normalizeH="0" baseline="0" noProof="0">
                <a:ln>
                  <a:noFill/>
                </a:ln>
                <a:effectLst/>
                <a:uLnTx/>
                <a:uFillTx/>
                <a:latin typeface="Ericsson Hilda Light"/>
                <a:ea typeface="+mj-ea"/>
                <a:cs typeface="+mj-cs"/>
              </a:rPr>
              <a:t>Librarian</a:t>
            </a:r>
          </a:p>
        </p:txBody>
      </p:sp>
      <p:pic>
        <p:nvPicPr>
          <p:cNvPr id="13" name="image">
            <a:extLst>
              <a:ext uri="{FF2B5EF4-FFF2-40B4-BE49-F238E27FC236}">
                <a16:creationId xmlns:a16="http://schemas.microsoft.com/office/drawing/2014/main" id="{C1B89E39-78A6-4166-AF93-8F35BC5105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9841" y="429421"/>
            <a:ext cx="482228" cy="48243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6CA66AD-D631-4C5E-A924-BC952D4B4394}"/>
              </a:ext>
            </a:extLst>
          </p:cNvPr>
          <p:cNvSpPr txBox="1"/>
          <p:nvPr/>
        </p:nvSpPr>
        <p:spPr>
          <a:xfrm>
            <a:off x="2916503" y="1410399"/>
            <a:ext cx="6330772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Registering the new users,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Adding new books,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Editing data about books / readers,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Renting books to users,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Checking how many books are rented by particular user,</a:t>
            </a:r>
          </a:p>
          <a:p>
            <a:endParaRPr lang="en-US" sz="2500">
              <a:latin typeface="Ericsson Hilda" panose="000005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500">
                <a:latin typeface="Ericsson Hilda" panose="00000500000000000000" pitchFamily="2" charset="0"/>
              </a:rPr>
              <a:t>Handling returned books in system.</a:t>
            </a:r>
          </a:p>
        </p:txBody>
      </p:sp>
      <p:pic>
        <p:nvPicPr>
          <p:cNvPr id="7" name="Graphic 6" descr="Stack of books with pear">
            <a:extLst>
              <a:ext uri="{FF2B5EF4-FFF2-40B4-BE49-F238E27FC236}">
                <a16:creationId xmlns:a16="http://schemas.microsoft.com/office/drawing/2014/main" id="{18E4A740-AFE7-4658-9A3B-0DD84F9393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62361" y="1597980"/>
            <a:ext cx="4331029" cy="4331029"/>
          </a:xfrm>
          <a:prstGeom prst="rect">
            <a:avLst/>
          </a:prstGeom>
        </p:spPr>
      </p:pic>
      <p:sp>
        <p:nvSpPr>
          <p:cNvPr id="4" name="TextBox 1">
            <a:extLst>
              <a:ext uri="{FF2B5EF4-FFF2-40B4-BE49-F238E27FC236}">
                <a16:creationId xmlns:a16="http://schemas.microsoft.com/office/drawing/2014/main" id="{96A7D7EE-0309-B8EE-7D95-83FA007D72A5}"/>
              </a:ext>
            </a:extLst>
          </p:cNvPr>
          <p:cNvSpPr txBox="1"/>
          <p:nvPr/>
        </p:nvSpPr>
        <p:spPr>
          <a:xfrm>
            <a:off x="536195" y="5835454"/>
            <a:ext cx="2221422" cy="537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500" b="1">
                <a:latin typeface="Ericsson Hilda" panose="00000500000000000000" pitchFamily="2" charset="0"/>
              </a:rPr>
              <a:t>Librarian</a:t>
            </a:r>
            <a:endParaRPr lang="en-US" sz="2000">
              <a:latin typeface="Ericsson Hilda" panose="00000500000000000000" pitchFamily="2" charset="0"/>
            </a:endParaRP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AE7DCC0E-503B-8643-7A97-5BA6A5EE2C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0117" y="1248696"/>
            <a:ext cx="1807542" cy="4520383"/>
          </a:xfrm>
          <a:prstGeom prst="rect">
            <a:avLst/>
          </a:prstGeom>
        </p:spPr>
      </p:pic>
      <p:sp>
        <p:nvSpPr>
          <p:cNvPr id="9" name="Star: 7 Points 8">
            <a:extLst>
              <a:ext uri="{FF2B5EF4-FFF2-40B4-BE49-F238E27FC236}">
                <a16:creationId xmlns:a16="http://schemas.microsoft.com/office/drawing/2014/main" id="{F7922F25-CF6E-401B-9783-169976317776}"/>
              </a:ext>
            </a:extLst>
          </p:cNvPr>
          <p:cNvSpPr/>
          <p:nvPr/>
        </p:nvSpPr>
        <p:spPr>
          <a:xfrm>
            <a:off x="11452521" y="6231039"/>
            <a:ext cx="564445" cy="522112"/>
          </a:xfrm>
          <a:prstGeom prst="star7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507539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53768567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5572197247495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502926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422748276450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EMPLAFYSLIDEID" val="637680020704873063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1507</TotalTime>
  <Words>3303</Words>
  <Application>Microsoft Office PowerPoint</Application>
  <PresentationFormat>Widescreen</PresentationFormat>
  <Paragraphs>555</Paragraphs>
  <Slides>86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4" baseType="lpstr">
      <vt:lpstr>Arial</vt:lpstr>
      <vt:lpstr>Arial,Sans-Serif</vt:lpstr>
      <vt:lpstr>Calibri</vt:lpstr>
      <vt:lpstr>Calibri Light</vt:lpstr>
      <vt:lpstr>Ericsson Hilda</vt:lpstr>
      <vt:lpstr>Ericsson Hilda ExtraBold</vt:lpstr>
      <vt:lpstr>Ericsson Hilda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Kinga Gniadek</dc:creator>
  <cp:lastModifiedBy>Lukasz Kutrzuba</cp:lastModifiedBy>
  <cp:revision>27</cp:revision>
  <dcterms:created xsi:type="dcterms:W3CDTF">2022-09-05T11:10:37Z</dcterms:created>
  <dcterms:modified xsi:type="dcterms:W3CDTF">2022-12-15T19:54:21Z</dcterms:modified>
</cp:coreProperties>
</file>